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0" r:id="rId5"/>
    <p:sldMasterId id="2147483684" r:id="rId6"/>
  </p:sldMasterIdLst>
  <p:notesMasterIdLst>
    <p:notesMasterId r:id="rId45"/>
  </p:notesMasterIdLst>
  <p:handoutMasterIdLst>
    <p:handoutMasterId r:id="rId46"/>
  </p:handoutMasterIdLst>
  <p:sldIdLst>
    <p:sldId id="322" r:id="rId7"/>
    <p:sldId id="370" r:id="rId8"/>
    <p:sldId id="328" r:id="rId9"/>
    <p:sldId id="325" r:id="rId10"/>
    <p:sldId id="329" r:id="rId11"/>
    <p:sldId id="330" r:id="rId12"/>
    <p:sldId id="331" r:id="rId13"/>
    <p:sldId id="332" r:id="rId14"/>
    <p:sldId id="333" r:id="rId15"/>
    <p:sldId id="344" r:id="rId16"/>
    <p:sldId id="335" r:id="rId17"/>
    <p:sldId id="336" r:id="rId18"/>
    <p:sldId id="334" r:id="rId19"/>
    <p:sldId id="337" r:id="rId20"/>
    <p:sldId id="338" r:id="rId21"/>
    <p:sldId id="339" r:id="rId22"/>
    <p:sldId id="340" r:id="rId23"/>
    <p:sldId id="364" r:id="rId24"/>
    <p:sldId id="371" r:id="rId25"/>
    <p:sldId id="372" r:id="rId26"/>
    <p:sldId id="343" r:id="rId27"/>
    <p:sldId id="348" r:id="rId28"/>
    <p:sldId id="349" r:id="rId29"/>
    <p:sldId id="351" r:id="rId30"/>
    <p:sldId id="352" r:id="rId31"/>
    <p:sldId id="353" r:id="rId32"/>
    <p:sldId id="350" r:id="rId33"/>
    <p:sldId id="354" r:id="rId34"/>
    <p:sldId id="355" r:id="rId35"/>
    <p:sldId id="356" r:id="rId36"/>
    <p:sldId id="357" r:id="rId37"/>
    <p:sldId id="358" r:id="rId38"/>
    <p:sldId id="360" r:id="rId39"/>
    <p:sldId id="359" r:id="rId40"/>
    <p:sldId id="342" r:id="rId41"/>
    <p:sldId id="362" r:id="rId42"/>
    <p:sldId id="361" r:id="rId43"/>
    <p:sldId id="363" r:id="rId44"/>
  </p:sldIdLst>
  <p:sldSz cx="12188825" cy="6858000"/>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200">
          <p15:clr>
            <a:srgbClr val="A4A3A4"/>
          </p15:clr>
        </p15:guide>
        <p15:guide id="4" orient="horz" pos="1008">
          <p15:clr>
            <a:srgbClr val="A4A3A4"/>
          </p15:clr>
        </p15:guide>
        <p15:guide id="5" orient="horz" pos="3792">
          <p15:clr>
            <a:srgbClr val="A4A3A4"/>
          </p15:clr>
        </p15:guide>
        <p15:guide id="6" orient="horz">
          <p15:clr>
            <a:srgbClr val="A4A3A4"/>
          </p15:clr>
        </p15:guide>
        <p15:guide id="7" orient="horz" pos="3360">
          <p15:clr>
            <a:srgbClr val="A4A3A4"/>
          </p15:clr>
        </p15:guide>
        <p15:guide id="8" orient="horz" pos="3312">
          <p15:clr>
            <a:srgbClr val="A4A3A4"/>
          </p15:clr>
        </p15:guide>
        <p15:guide id="9" orient="horz" pos="240">
          <p15:clr>
            <a:srgbClr val="A4A3A4"/>
          </p15:clr>
        </p15:guide>
        <p15:guide id="10" orient="horz" pos="432">
          <p15:clr>
            <a:srgbClr val="A4A3A4"/>
          </p15:clr>
        </p15:guide>
        <p15:guide id="11" orient="horz" pos="2784">
          <p15:clr>
            <a:srgbClr val="A4A3A4"/>
          </p15:clr>
        </p15:guide>
        <p15:guide id="12" pos="3839">
          <p15:clr>
            <a:srgbClr val="A4A3A4"/>
          </p15:clr>
        </p15:guide>
        <p15:guide id="13" pos="959">
          <p15:clr>
            <a:srgbClr val="A4A3A4"/>
          </p15:clr>
        </p15:guide>
        <p15:guide id="14" pos="6143">
          <p15:clr>
            <a:srgbClr val="A4A3A4"/>
          </p15:clr>
        </p15:guide>
        <p15:guide id="15" pos="1247">
          <p15:clr>
            <a:srgbClr val="A4A3A4"/>
          </p15:clr>
        </p15:guide>
        <p15:guide id="16" pos="7007">
          <p15:clr>
            <a:srgbClr val="A4A3A4"/>
          </p15:clr>
        </p15:guide>
        <p15:guide id="17" pos="5855">
          <p15:clr>
            <a:srgbClr val="A4A3A4"/>
          </p15:clr>
        </p15:guide>
        <p15:guide id="18" pos="671">
          <p15:clr>
            <a:srgbClr val="A4A3A4"/>
          </p15:clr>
        </p15:guide>
        <p15:guide id="19" pos="7151">
          <p15:clr>
            <a:srgbClr val="A4A3A4"/>
          </p15:clr>
        </p15:guide>
        <p15:guide id="20" pos="311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47" autoAdjust="0"/>
    <p:restoredTop sz="52724" autoAdjust="0"/>
  </p:normalViewPr>
  <p:slideViewPr>
    <p:cSldViewPr showGuides="1">
      <p:cViewPr varScale="1">
        <p:scale>
          <a:sx n="80" d="100"/>
          <a:sy n="80" d="100"/>
        </p:scale>
        <p:origin x="224" y="592"/>
      </p:cViewPr>
      <p:guideLst>
        <p:guide orient="horz" pos="2160"/>
        <p:guide orient="horz" pos="4030"/>
        <p:guide orient="horz" pos="1200"/>
        <p:guide orient="horz" pos="1008"/>
        <p:guide orient="horz" pos="3792"/>
        <p:guide orient="horz"/>
        <p:guide orient="horz" pos="3360"/>
        <p:guide orient="horz" pos="3312"/>
        <p:guide orient="horz" pos="240"/>
        <p:guide orient="horz" pos="432"/>
        <p:guide orient="horz" pos="2784"/>
        <p:guide pos="3839"/>
        <p:guide pos="959"/>
        <p:guide pos="6143"/>
        <p:guide pos="1247"/>
        <p:guide pos="7007"/>
        <p:guide pos="5855"/>
        <p:guide pos="671"/>
        <p:guide pos="7151"/>
        <p:guide pos="311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9" d="100"/>
          <a:sy n="79" d="100"/>
        </p:scale>
        <p:origin x="249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5/24/22</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5/24/22</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dirty="0"/>
          </a:p>
        </p:txBody>
      </p:sp>
    </p:spTree>
    <p:extLst>
      <p:ext uri="{BB962C8B-B14F-4D97-AF65-F5344CB8AC3E}">
        <p14:creationId xmlns:p14="http://schemas.microsoft.com/office/powerpoint/2010/main" val="3622955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Turning the clock back – what was accessibility like at Context before the taskforce? How did we deal with questions as they came up?</a:t>
            </a:r>
            <a:endParaRPr lang="en-CA" b="0" dirty="0">
              <a:effectLst/>
            </a:endParaRPr>
          </a:p>
          <a:p>
            <a:br>
              <a:rPr lang="en-CA" dirty="0"/>
            </a:br>
            <a:endParaRPr lang="en-US" dirty="0"/>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CA" smtClean="0"/>
              <a:t>10</a:t>
            </a:fld>
            <a:endParaRPr lang="en-CA" dirty="0"/>
          </a:p>
        </p:txBody>
      </p:sp>
    </p:spTree>
    <p:extLst>
      <p:ext uri="{BB962C8B-B14F-4D97-AF65-F5344CB8AC3E}">
        <p14:creationId xmlns:p14="http://schemas.microsoft.com/office/powerpoint/2010/main" val="3198844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About five plus years ago, we were a small to medium-sized studio, approximately ~14-20 staff.</a:t>
            </a:r>
          </a:p>
          <a:p>
            <a:pPr marL="171450" indent="-171450" rtl="0">
              <a:buFont typeface="Arial" panose="020B0604020202020204" pitchFamily="34" charset="0"/>
              <a:buChar char="•"/>
            </a:pPr>
            <a:r>
              <a:rPr lang="en-CA" sz="1200" b="0" i="0" u="none" strike="noStrike" kern="1200" dirty="0">
                <a:solidFill>
                  <a:schemeClr val="tx1"/>
                </a:solidFill>
                <a:effectLst/>
                <a:latin typeface="+mn-lt"/>
                <a:ea typeface="+mn-ea"/>
                <a:cs typeface="+mn-cs"/>
              </a:rPr>
              <a:t>This is an approximation of what our team composition was like back then: 2-3 company principals, Admin Assistant, Bookkeeper, three project managers, and the studio was 1 writer and a mix of 1-2 developers, 3-4 designers.</a:t>
            </a:r>
            <a:endParaRPr lang="en-CA" b="0" dirty="0">
              <a:effectLst/>
            </a:endParaRPr>
          </a:p>
          <a:p>
            <a:pPr marL="171450" indent="-171450" rtl="0">
              <a:buFont typeface="Arial" panose="020B0604020202020204" pitchFamily="34" charset="0"/>
              <a:buChar char="•"/>
            </a:pPr>
            <a:r>
              <a:rPr lang="en-CA" sz="1200" b="0" i="0" u="none" strike="noStrike" kern="1200" dirty="0">
                <a:solidFill>
                  <a:schemeClr val="tx1"/>
                </a:solidFill>
                <a:effectLst/>
                <a:latin typeface="+mn-lt"/>
                <a:ea typeface="+mn-ea"/>
                <a:cs typeface="+mn-cs"/>
              </a:rPr>
              <a:t>Overall as a studio we had a decent grasp of accessibility.</a:t>
            </a:r>
            <a:endParaRPr lang="en-CA" b="0" dirty="0">
              <a:effectLst/>
            </a:endParaRPr>
          </a:p>
          <a:p>
            <a:pPr marL="171450" indent="-171450" rtl="0">
              <a:buFont typeface="Arial" panose="020B0604020202020204" pitchFamily="34" charset="0"/>
              <a:buChar char="•"/>
            </a:pPr>
            <a:r>
              <a:rPr lang="en-CA" sz="1200" b="0" i="0" u="none" strike="noStrike" kern="1200" dirty="0">
                <a:solidFill>
                  <a:schemeClr val="tx1"/>
                </a:solidFill>
                <a:effectLst/>
                <a:latin typeface="+mn-lt"/>
                <a:ea typeface="+mn-ea"/>
                <a:cs typeface="+mn-cs"/>
              </a:rPr>
              <a:t>We were not newbies - we had already worked with RGD and Government of Ontario, various Ministries and healthcare clients to develop materials and resources: print, digital, even conferences. </a:t>
            </a:r>
          </a:p>
          <a:p>
            <a:pPr marL="0" indent="0" rtl="0">
              <a:buFont typeface="Arial" panose="020B0604020202020204" pitchFamily="34" charset="0"/>
              <a:buNone/>
            </a:pPr>
            <a:r>
              <a:rPr lang="en-CA" sz="1200" b="0" i="0" u="none" strike="noStrike" kern="1200" dirty="0">
                <a:solidFill>
                  <a:schemeClr val="tx1"/>
                </a:solidFill>
                <a:effectLst/>
                <a:latin typeface="+mn-lt"/>
                <a:ea typeface="+mn-ea"/>
                <a:cs typeface="+mn-cs"/>
              </a:rPr>
              <a:t>However…</a:t>
            </a:r>
            <a:endParaRPr lang="en-CA" b="0" dirty="0">
              <a:effectLst/>
            </a:endParaRPr>
          </a:p>
        </p:txBody>
      </p:sp>
      <p:sp>
        <p:nvSpPr>
          <p:cNvPr id="4" name="Slide Number Placeholder 3"/>
          <p:cNvSpPr>
            <a:spLocks noGrp="1"/>
          </p:cNvSpPr>
          <p:nvPr>
            <p:ph type="sldNum" sz="quarter" idx="5"/>
          </p:nvPr>
        </p:nvSpPr>
        <p:spPr/>
        <p:txBody>
          <a:bodyPr/>
          <a:lstStyle/>
          <a:p>
            <a:fld id="{F93199CD-3E1B-4AE6-990F-76F925F5EA9F}" type="slidenum">
              <a:rPr lang="en-CA" smtClean="0"/>
              <a:t>11</a:t>
            </a:fld>
            <a:endParaRPr lang="en-CA" dirty="0"/>
          </a:p>
        </p:txBody>
      </p:sp>
    </p:spTree>
    <p:extLst>
      <p:ext uri="{BB962C8B-B14F-4D97-AF65-F5344CB8AC3E}">
        <p14:creationId xmlns:p14="http://schemas.microsoft.com/office/powerpoint/2010/main" val="4079912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There were gaps in our approach. I’ll summarize these high level, and depending on your situation and organization some of them might sound familiar.</a:t>
            </a:r>
            <a:endParaRPr lang="en-CA" b="0" dirty="0">
              <a:effectLst/>
            </a:endParaRP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Information on practical application was very siloed - project-to-project basis, learnings with individual staff on those projects</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No specific policy on staying on top of accessibility and consistent implementation across all projects.</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People gained knowledge by having to solve problems as they come up, but these solutions were in people’s heads. If someone got sick or went on vacation, or even if someone wasn’t working on a project or issue and wasn’t aware of it, we didn’t have easy access to that anymore.</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Some staff became unofficial go-</a:t>
            </a:r>
            <a:r>
              <a:rPr lang="en-CA" sz="1200" b="0" i="0" u="none" strike="noStrike" kern="1200" dirty="0" err="1">
                <a:solidFill>
                  <a:schemeClr val="tx1"/>
                </a:solidFill>
                <a:effectLst/>
                <a:latin typeface="+mn-lt"/>
                <a:ea typeface="+mn-ea"/>
                <a:cs typeface="+mn-cs"/>
              </a:rPr>
              <a:t>to’s</a:t>
            </a:r>
            <a:r>
              <a:rPr lang="en-CA" sz="1200" b="0" i="0" u="none" strike="noStrike" kern="1200" dirty="0">
                <a:solidFill>
                  <a:schemeClr val="tx1"/>
                </a:solidFill>
                <a:effectLst/>
                <a:latin typeface="+mn-lt"/>
                <a:ea typeface="+mn-ea"/>
                <a:cs typeface="+mn-cs"/>
              </a:rPr>
              <a:t>, but it was hard to do their own job and deal with accessibility questions for other projects they weren’t technically working on. Even training someone else takes time, and if that person got busy or went on vacation, we were in the same situation again.</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We didn’t always actually know *how* we solved a problem - e.g., when troubleshooting accessible PDFs - lots of Googling and poking at things. Lack of predictability was challenging not only for managing our own time but being able to provide value to our clients. </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Beyond inability to consistently remember/build on our knowledge effectively, we were not actively looking out for new information/tools etc. - reactive instead of proactive</a:t>
            </a:r>
          </a:p>
          <a:p>
            <a:pPr rtl="0"/>
            <a:r>
              <a:rPr lang="en-CA" sz="1200" b="0" i="0" u="none" strike="noStrike" kern="1200" dirty="0">
                <a:solidFill>
                  <a:schemeClr val="tx1"/>
                </a:solidFill>
                <a:effectLst/>
                <a:latin typeface="+mn-lt"/>
                <a:ea typeface="+mn-ea"/>
                <a:cs typeface="+mn-cs"/>
              </a:rPr>
              <a:t>It was an ongoing challenge, and we knew this wasn't sustainable. At the same time, due to studio size, it did not make sense to have one person dedicated to nothing but accessibility.</a:t>
            </a:r>
            <a:endParaRPr lang="en-CA" b="0" dirty="0">
              <a:effectLst/>
            </a:endParaRPr>
          </a:p>
          <a:p>
            <a:pPr rtl="0"/>
            <a:r>
              <a:rPr lang="en-CA" sz="1200" b="0" i="0" u="none" strike="noStrike" kern="1200" dirty="0">
                <a:solidFill>
                  <a:schemeClr val="tx1"/>
                </a:solidFill>
                <a:effectLst/>
                <a:latin typeface="+mn-lt"/>
                <a:ea typeface="+mn-ea"/>
                <a:cs typeface="+mn-cs"/>
              </a:rPr>
              <a:t>I discussed with some of the staff who were most often involved in accessible work and research - the people who had become the go-</a:t>
            </a:r>
            <a:r>
              <a:rPr lang="en-CA" sz="1200" b="0" i="0" u="none" strike="noStrike" kern="1200" dirty="0" err="1">
                <a:solidFill>
                  <a:schemeClr val="tx1"/>
                </a:solidFill>
                <a:effectLst/>
                <a:latin typeface="+mn-lt"/>
                <a:ea typeface="+mn-ea"/>
                <a:cs typeface="+mn-cs"/>
              </a:rPr>
              <a:t>tos</a:t>
            </a:r>
            <a:r>
              <a:rPr lang="en-CA" sz="1200" b="0" i="0" u="none" strike="noStrike" kern="1200" dirty="0">
                <a:solidFill>
                  <a:schemeClr val="tx1"/>
                </a:solidFill>
                <a:effectLst/>
                <a:latin typeface="+mn-lt"/>
                <a:ea typeface="+mn-ea"/>
                <a:cs typeface="+mn-cs"/>
              </a:rPr>
              <a:t>, and we came up with an idea.</a:t>
            </a:r>
            <a:endParaRPr lang="en-CA" b="0" dirty="0">
              <a:effectLst/>
            </a:endParaRPr>
          </a:p>
          <a:p>
            <a:br>
              <a:rPr lang="en-CA" b="0" dirty="0">
                <a:effectLst/>
              </a:rPr>
            </a:br>
            <a:br>
              <a:rPr lang="en-CA" b="0" dirty="0">
                <a:effectLst/>
              </a:rPr>
            </a:br>
            <a:br>
              <a:rPr lang="en-CA" b="0" dirty="0">
                <a:effectLst/>
              </a:rPr>
            </a:b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CA" smtClean="0"/>
              <a:t>12</a:t>
            </a:fld>
            <a:endParaRPr lang="en-CA" dirty="0"/>
          </a:p>
        </p:txBody>
      </p:sp>
    </p:spTree>
    <p:extLst>
      <p:ext uri="{BB962C8B-B14F-4D97-AF65-F5344CB8AC3E}">
        <p14:creationId xmlns:p14="http://schemas.microsoft.com/office/powerpoint/2010/main" val="746240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Envisioning a taskforce: the pitch. Sounds fancy, but basically I wrote a long email to our Principals outlining some of the challenges I summarized on the previous slides, and proposed an idea for a solution.</a:t>
            </a:r>
            <a:endParaRPr lang="en-CA" b="0" dirty="0">
              <a:effectLst/>
            </a:endParaRPr>
          </a:p>
          <a:p>
            <a:pPr marL="171450" indent="-171450" rtl="0">
              <a:buFont typeface="Arial" panose="020B0604020202020204" pitchFamily="34" charset="0"/>
              <a:buChar char="•"/>
            </a:pPr>
            <a:r>
              <a:rPr lang="en-CA" sz="1200" b="0" i="0" u="none" strike="noStrike" kern="1200" dirty="0">
                <a:solidFill>
                  <a:schemeClr val="tx1"/>
                </a:solidFill>
                <a:effectLst/>
                <a:latin typeface="+mn-lt"/>
                <a:ea typeface="+mn-ea"/>
                <a:cs typeface="+mn-cs"/>
              </a:rPr>
              <a:t>Because of our company culture, I was pretty sure we had a compelling case, and there would be interest and support. Depending on your organization, you might need more detail in your proposals – perhaps a more formal cost-benefit analysis, looking at time and resourcing.</a:t>
            </a:r>
            <a:endParaRPr lang="en-CA" b="0" dirty="0">
              <a:effectLst/>
            </a:endParaRPr>
          </a:p>
          <a:p>
            <a:pPr marL="171450" indent="-171450" rtl="0">
              <a:buFont typeface="Arial" panose="020B0604020202020204" pitchFamily="34" charset="0"/>
              <a:buChar char="•"/>
            </a:pPr>
            <a:r>
              <a:rPr lang="en-CA" sz="1200" b="0" i="0" u="none" strike="noStrike" kern="1200" dirty="0">
                <a:solidFill>
                  <a:schemeClr val="tx1"/>
                </a:solidFill>
                <a:effectLst/>
                <a:latin typeface="+mn-lt"/>
                <a:ea typeface="+mn-ea"/>
                <a:cs typeface="+mn-cs"/>
              </a:rPr>
              <a:t>At the same time, I also wanted to make sure I proposed something that wouldn’t completely derail the rest of our operations. We didn’t have a huge number of staff and resources, and everyone was juggling a lot.</a:t>
            </a:r>
            <a:endParaRPr lang="en-CA" b="0" dirty="0">
              <a:effectLst/>
            </a:endParaRPr>
          </a:p>
          <a:p>
            <a:pPr marL="171450" indent="-171450" rtl="0">
              <a:buFont typeface="Arial" panose="020B0604020202020204" pitchFamily="34" charset="0"/>
              <a:buChar char="•"/>
            </a:pPr>
            <a:r>
              <a:rPr lang="en-CA" sz="1200" b="0" i="0" u="none" strike="noStrike" kern="1200" dirty="0">
                <a:solidFill>
                  <a:schemeClr val="tx1"/>
                </a:solidFill>
                <a:effectLst/>
                <a:latin typeface="+mn-lt"/>
                <a:ea typeface="+mn-ea"/>
                <a:cs typeface="+mn-cs"/>
              </a:rPr>
              <a:t>So there was a lot of recognition that this would be a starting point to finding a better way, with a commitment to try - and to try new things, to be open to change over time.</a:t>
            </a:r>
            <a:br>
              <a:rPr lang="en-CA" dirty="0"/>
            </a:b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CA" smtClean="0"/>
              <a:t>13</a:t>
            </a:fld>
            <a:endParaRPr lang="en-CA" dirty="0"/>
          </a:p>
        </p:txBody>
      </p:sp>
    </p:spTree>
    <p:extLst>
      <p:ext uri="{BB962C8B-B14F-4D97-AF65-F5344CB8AC3E}">
        <p14:creationId xmlns:p14="http://schemas.microsoft.com/office/powerpoint/2010/main" val="2813766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We started with what seemed obvious. We didn’t feel an individual-based approach was sustainable, so let’s have a team-based approach. What could this look like?</a:t>
            </a:r>
            <a:endParaRPr lang="en-CA" b="0" dirty="0">
              <a:effectLst/>
            </a:endParaRP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 taskforce with a mandate - a team of people who are committed and supported to stay on top of things in this area on a regular basis </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 more balanced solution that helps to spread the workload as well.</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 team that would figure out accessibility issues together, do research and troubleshoot, and then document and disseminate that to the rest of the studio, help make sure there’s clear and consistent understanding/implementation, not having things fall through the cracks</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Everyone in the studio expected to understand the findings/recommendations of the taskforce</a:t>
            </a:r>
          </a:p>
        </p:txBody>
      </p:sp>
      <p:sp>
        <p:nvSpPr>
          <p:cNvPr id="4" name="Slide Number Placeholder 3"/>
          <p:cNvSpPr>
            <a:spLocks noGrp="1"/>
          </p:cNvSpPr>
          <p:nvPr>
            <p:ph type="sldNum" sz="quarter" idx="5"/>
          </p:nvPr>
        </p:nvSpPr>
        <p:spPr/>
        <p:txBody>
          <a:bodyPr/>
          <a:lstStyle/>
          <a:p>
            <a:fld id="{F93199CD-3E1B-4AE6-990F-76F925F5EA9F}" type="slidenum">
              <a:rPr lang="en-CA" smtClean="0"/>
              <a:t>14</a:t>
            </a:fld>
            <a:endParaRPr lang="en-CA" dirty="0"/>
          </a:p>
        </p:txBody>
      </p:sp>
    </p:spTree>
    <p:extLst>
      <p:ext uri="{BB962C8B-B14F-4D97-AF65-F5344CB8AC3E}">
        <p14:creationId xmlns:p14="http://schemas.microsoft.com/office/powerpoint/2010/main" val="408251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Starting team: 2 project managers, 2 developers, and 2 print designers (for continuity of knowledge if anyone is away, and sharing workload) - cover all specialty areas covered (print, web, speaking to and educating clients/scoping projects) - pulled from studio volunteers who expressed interest</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First step: collect and review all the documentation, info, resources that we do have right now (from emails, client policies, things we had on our wiki, etc.) and then figure out how to organize it, and identify gaps of our own knowledge and process, and distributing that work to fill in those gaps</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Ongoing basis, at least 2 people on the team should be involved in any accessibility questions we run into.</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Taskforce meet regularly for updates (once or twice a month) to share things we've encountered or things we've learned and make sure it gets documented.</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When there's a big enough accumulation of new knowledge, we could do a larger studio lunch and learn, and have information and research to be able to make clear recommendations on our processes.</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One thing you may immediately notice - nothing wild or mind-blowing</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 lot of this is already done </a:t>
            </a:r>
            <a:r>
              <a:rPr lang="en-CA" sz="1200" b="0" i="0" u="none" strike="noStrike" kern="1200" dirty="0" err="1">
                <a:solidFill>
                  <a:schemeClr val="tx1"/>
                </a:solidFill>
                <a:effectLst/>
                <a:latin typeface="+mn-lt"/>
                <a:ea typeface="+mn-ea"/>
                <a:cs typeface="+mn-cs"/>
              </a:rPr>
              <a:t>adhoc</a:t>
            </a:r>
            <a:r>
              <a:rPr lang="en-CA" sz="1200" b="0" i="0" u="none" strike="noStrike" kern="1200" dirty="0">
                <a:solidFill>
                  <a:schemeClr val="tx1"/>
                </a:solidFill>
                <a:effectLst/>
                <a:latin typeface="+mn-lt"/>
                <a:ea typeface="+mn-ea"/>
                <a:cs typeface="+mn-cs"/>
              </a:rPr>
              <a:t>, but not properly documented or shared - no established process or expectations, no centralizing, redundancy or continuity in case something happened.</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This was a formalizing of things we were already doing bits and pieces of, and connecting the dots.</a:t>
            </a:r>
          </a:p>
        </p:txBody>
      </p:sp>
      <p:sp>
        <p:nvSpPr>
          <p:cNvPr id="4" name="Slide Number Placeholder 3"/>
          <p:cNvSpPr>
            <a:spLocks noGrp="1"/>
          </p:cNvSpPr>
          <p:nvPr>
            <p:ph type="sldNum" sz="quarter" idx="5"/>
          </p:nvPr>
        </p:nvSpPr>
        <p:spPr/>
        <p:txBody>
          <a:bodyPr/>
          <a:lstStyle/>
          <a:p>
            <a:fld id="{F93199CD-3E1B-4AE6-990F-76F925F5EA9F}" type="slidenum">
              <a:rPr lang="en-CA" smtClean="0"/>
              <a:t>15</a:t>
            </a:fld>
            <a:endParaRPr lang="en-CA" dirty="0"/>
          </a:p>
        </p:txBody>
      </p:sp>
    </p:spTree>
    <p:extLst>
      <p:ext uri="{BB962C8B-B14F-4D97-AF65-F5344CB8AC3E}">
        <p14:creationId xmlns:p14="http://schemas.microsoft.com/office/powerpoint/2010/main" val="2722543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Of course there is always a difference between expectation and reality. We learned as we went, and here are some things we learned.</a:t>
            </a:r>
            <a:endParaRPr lang="en-CA" b="0" dirty="0">
              <a:effectLst/>
            </a:endParaRPr>
          </a:p>
        </p:txBody>
      </p:sp>
      <p:sp>
        <p:nvSpPr>
          <p:cNvPr id="4" name="Slide Number Placeholder 3"/>
          <p:cNvSpPr>
            <a:spLocks noGrp="1"/>
          </p:cNvSpPr>
          <p:nvPr>
            <p:ph type="sldNum" sz="quarter" idx="5"/>
          </p:nvPr>
        </p:nvSpPr>
        <p:spPr/>
        <p:txBody>
          <a:bodyPr/>
          <a:lstStyle/>
          <a:p>
            <a:fld id="{F93199CD-3E1B-4AE6-990F-76F925F5EA9F}" type="slidenum">
              <a:rPr lang="en-CA" smtClean="0"/>
              <a:t>16</a:t>
            </a:fld>
            <a:endParaRPr lang="en-CA" dirty="0"/>
          </a:p>
        </p:txBody>
      </p:sp>
    </p:spTree>
    <p:extLst>
      <p:ext uri="{BB962C8B-B14F-4D97-AF65-F5344CB8AC3E}">
        <p14:creationId xmlns:p14="http://schemas.microsoft.com/office/powerpoint/2010/main" val="1958441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Challenges we ran into:</a:t>
            </a:r>
            <a:endParaRPr lang="en-CA" b="0" dirty="0">
              <a:effectLst/>
            </a:endParaRP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It was hard to find time for everyone to meet during busy periods - everything had to be done in between paid client work and other responsibilities</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Meetings would turn into really long sessions where some people were talking and others just sitting around because it was a technical discussion not of their expertise</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Trying to remind people to loop in the Taskforce and not continuing to ask only the 1-2 people who had become known for troubleshooting accessibility. But at least they now knew they had a team behind them they could update and bring into the conversation, and feel less overwhelmed.</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Trying to loop updates into the studio in a timely fashion - sometime there were lots of things happening and it also didn’t make sense to do a big lunch and learn</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Some disciplines were not represented (e.g., we had no writer on the original taskforce, as our writing staff was much smaller)</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Client-facing senior team member (Mary) who established the Taskforce was getting buried under other work both in terms of short term day to day and long term operations initiatives. The busier we got, the more client communications we had to manage - and having a hard time coordinating and keeping track of everything going on, especially the very technical nitty-gritty details</a:t>
            </a:r>
          </a:p>
          <a:p>
            <a:br>
              <a:rPr lang="en-CA" b="0" dirty="0">
                <a:effectLst/>
              </a:rPr>
            </a:br>
            <a:br>
              <a:rPr lang="en-CA" b="0" dirty="0">
                <a:effectLst/>
              </a:rPr>
            </a:b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CA" smtClean="0"/>
              <a:t>17</a:t>
            </a:fld>
            <a:endParaRPr lang="en-CA" dirty="0"/>
          </a:p>
        </p:txBody>
      </p:sp>
    </p:spTree>
    <p:extLst>
      <p:ext uri="{BB962C8B-B14F-4D97-AF65-F5344CB8AC3E}">
        <p14:creationId xmlns:p14="http://schemas.microsoft.com/office/powerpoint/2010/main" val="3323796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Changes we made: </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We experimented with different levels of involvement from the whole organization: instead trying to schedule meetings for everyone to be available, we tried inviting everyone who wanted to attend, but at minimum one person from every discipline had to be present or have a rep who would take info/updates to them.</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Attendees were responsible for helping to make their studio team aware of updates (e.g., AM rep would update AMs, developer rep update developers, etc.)</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Monthly meeting changed to focus on high-level run through of to-dos, e.g., is the task active or are you done, do you need help</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Further discussion would be a separate meeting to be set up with the people involved instead of taking up the rest of the time - we’re getting more and more efficient! Sometimes we still do get into the weeds during a meeting but much better than before</a:t>
            </a:r>
          </a:p>
        </p:txBody>
      </p:sp>
      <p:sp>
        <p:nvSpPr>
          <p:cNvPr id="4" name="Slide Number Placeholder 3"/>
          <p:cNvSpPr>
            <a:spLocks noGrp="1"/>
          </p:cNvSpPr>
          <p:nvPr>
            <p:ph type="sldNum" sz="quarter" idx="5"/>
          </p:nvPr>
        </p:nvSpPr>
        <p:spPr/>
        <p:txBody>
          <a:bodyPr/>
          <a:lstStyle/>
          <a:p>
            <a:fld id="{F93199CD-3E1B-4AE6-990F-76F925F5EA9F}" type="slidenum">
              <a:rPr lang="en-CA" smtClean="0"/>
              <a:t>18</a:t>
            </a:fld>
            <a:endParaRPr lang="en-CA" dirty="0"/>
          </a:p>
        </p:txBody>
      </p:sp>
    </p:spTree>
    <p:extLst>
      <p:ext uri="{BB962C8B-B14F-4D97-AF65-F5344CB8AC3E}">
        <p14:creationId xmlns:p14="http://schemas.microsoft.com/office/powerpoint/2010/main" val="3351295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Use of more project management and collaboration tools to manage and share progress and information. We tried a lot of them! This actually helped a lot too when the pandemic started a few years later!</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As we grew, we added more specialist disciplines to the team - writing, animation, etc.</a:t>
            </a:r>
          </a:p>
        </p:txBody>
      </p:sp>
      <p:sp>
        <p:nvSpPr>
          <p:cNvPr id="4" name="Slide Number Placeholder 3"/>
          <p:cNvSpPr>
            <a:spLocks noGrp="1"/>
          </p:cNvSpPr>
          <p:nvPr>
            <p:ph type="sldNum" sz="quarter" idx="5"/>
          </p:nvPr>
        </p:nvSpPr>
        <p:spPr/>
        <p:txBody>
          <a:bodyPr/>
          <a:lstStyle/>
          <a:p>
            <a:fld id="{F93199CD-3E1B-4AE6-990F-76F925F5EA9F}" type="slidenum">
              <a:rPr lang="en-CA" smtClean="0"/>
              <a:t>19</a:t>
            </a:fld>
            <a:endParaRPr lang="en-CA" dirty="0"/>
          </a:p>
        </p:txBody>
      </p:sp>
    </p:spTree>
    <p:extLst>
      <p:ext uri="{BB962C8B-B14F-4D97-AF65-F5344CB8AC3E}">
        <p14:creationId xmlns:p14="http://schemas.microsoft.com/office/powerpoint/2010/main" val="3347472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from the Context Creative Accessibility Taskforce! We’re your presenters today. </a:t>
            </a:r>
          </a:p>
          <a:p>
            <a:pPr marL="171450" indent="-171450">
              <a:buFont typeface="Arial" panose="020B0604020202020204" pitchFamily="34" charset="0"/>
              <a:buChar char="•"/>
            </a:pPr>
            <a:r>
              <a:rPr lang="en-US" dirty="0"/>
              <a:t>My name is Mary Huang and I’m an Account Supervisor at Context Creative, and one of the founders of the Taskforce.</a:t>
            </a:r>
          </a:p>
          <a:p>
            <a:pPr marL="171450" indent="-171450">
              <a:buFont typeface="Arial" panose="020B0604020202020204" pitchFamily="34" charset="0"/>
              <a:buChar char="•"/>
            </a:pPr>
            <a:r>
              <a:rPr lang="en-US" dirty="0"/>
              <a:t>On the taskforce, I provide an account team and client perspective.</a:t>
            </a:r>
          </a:p>
          <a:p>
            <a:pPr marL="171450" indent="-171450">
              <a:buFont typeface="Arial" panose="020B0604020202020204" pitchFamily="34" charset="0"/>
              <a:buChar char="•"/>
            </a:pPr>
            <a:r>
              <a:rPr lang="en-US" dirty="0"/>
              <a:t>And this is my colleague, Steen, who will introduce herself. </a:t>
            </a:r>
            <a:r>
              <a:rPr lang="en-US" b="1" i="1" dirty="0"/>
              <a:t>[handoff]</a:t>
            </a:r>
          </a:p>
          <a:p>
            <a:r>
              <a:rPr lang="en-US" dirty="0"/>
              <a:t>Steen: My name is Christine </a:t>
            </a:r>
            <a:r>
              <a:rPr lang="en-US" dirty="0" err="1"/>
              <a:t>Hogenkamp</a:t>
            </a:r>
            <a:r>
              <a:rPr lang="en-US" dirty="0"/>
              <a:t>, also known as Steen. I’m a Front-end Developer at Context, and the Accessibility Taskforce lead. I provide a developer perspective.</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CA" smtClean="0"/>
              <a:t>2</a:t>
            </a:fld>
            <a:endParaRPr lang="en-CA" dirty="0"/>
          </a:p>
        </p:txBody>
      </p:sp>
    </p:spTree>
    <p:extLst>
      <p:ext uri="{BB962C8B-B14F-4D97-AF65-F5344CB8AC3E}">
        <p14:creationId xmlns:p14="http://schemas.microsoft.com/office/powerpoint/2010/main" val="3339540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 non-client facing team member volunteered to take on the lead coordinating role - Steen!</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And this is a perfect place for me to hand it over to Steen to take us through where we are today.</a:t>
            </a:r>
          </a:p>
        </p:txBody>
      </p:sp>
      <p:sp>
        <p:nvSpPr>
          <p:cNvPr id="4" name="Slide Number Placeholder 3"/>
          <p:cNvSpPr>
            <a:spLocks noGrp="1"/>
          </p:cNvSpPr>
          <p:nvPr>
            <p:ph type="sldNum" sz="quarter" idx="5"/>
          </p:nvPr>
        </p:nvSpPr>
        <p:spPr/>
        <p:txBody>
          <a:bodyPr/>
          <a:lstStyle/>
          <a:p>
            <a:fld id="{F93199CD-3E1B-4AE6-990F-76F925F5EA9F}" type="slidenum">
              <a:rPr lang="en-CA" smtClean="0"/>
              <a:t>20</a:t>
            </a:fld>
            <a:endParaRPr lang="en-CA" dirty="0"/>
          </a:p>
        </p:txBody>
      </p:sp>
    </p:spTree>
    <p:extLst>
      <p:ext uri="{BB962C8B-B14F-4D97-AF65-F5344CB8AC3E}">
        <p14:creationId xmlns:p14="http://schemas.microsoft.com/office/powerpoint/2010/main" val="4234228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b="0" dirty="0">
                <a:effectLst/>
              </a:rPr>
              <a:t>The Context taskforce: where we are today</a:t>
            </a:r>
          </a:p>
        </p:txBody>
      </p:sp>
      <p:sp>
        <p:nvSpPr>
          <p:cNvPr id="4" name="Slide Number Placeholder 3"/>
          <p:cNvSpPr>
            <a:spLocks noGrp="1"/>
          </p:cNvSpPr>
          <p:nvPr>
            <p:ph type="sldNum" sz="quarter" idx="5"/>
          </p:nvPr>
        </p:nvSpPr>
        <p:spPr/>
        <p:txBody>
          <a:bodyPr/>
          <a:lstStyle/>
          <a:p>
            <a:fld id="{F93199CD-3E1B-4AE6-990F-76F925F5EA9F}" type="slidenum">
              <a:rPr lang="en-CA" smtClean="0"/>
              <a:t>21</a:t>
            </a:fld>
            <a:endParaRPr lang="en-CA" dirty="0"/>
          </a:p>
        </p:txBody>
      </p:sp>
    </p:spTree>
    <p:extLst>
      <p:ext uri="{BB962C8B-B14F-4D97-AF65-F5344CB8AC3E}">
        <p14:creationId xmlns:p14="http://schemas.microsoft.com/office/powerpoint/2010/main" val="784262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We’ve grown and expanded!</a:t>
            </a:r>
            <a:endParaRPr lang="en-CA" b="0" dirty="0">
              <a:effectLst/>
            </a:endParaRPr>
          </a:p>
          <a:p>
            <a:pPr rtl="0" fontAlgn="base"/>
            <a:r>
              <a:rPr lang="en-CA" sz="1200" b="0" i="0" u="none" strike="noStrike" kern="1200" dirty="0">
                <a:solidFill>
                  <a:schemeClr val="tx1"/>
                </a:solidFill>
                <a:effectLst/>
                <a:latin typeface="+mn-lt"/>
                <a:ea typeface="+mn-ea"/>
                <a:cs typeface="+mn-cs"/>
              </a:rPr>
              <a:t>We are now a staff of 32 people, and our Task Force includes representatives from the six largest disciplines, plus a flexible number of participants: this includes Designers, Animators, Developers, Account Managers, Copywriters, and the Digital Marketing team. And on this slide is a chart of the more complex system we currently use to organize each sector.</a:t>
            </a:r>
          </a:p>
          <a:p>
            <a:pPr rtl="0" fontAlgn="base"/>
            <a:endParaRPr lang="en-CA" sz="1200" b="0" i="0" u="none" strike="noStrike" kern="1200" dirty="0">
              <a:solidFill>
                <a:schemeClr val="tx1"/>
              </a:solidFill>
              <a:effectLst/>
              <a:latin typeface="+mn-lt"/>
              <a:ea typeface="+mn-ea"/>
              <a:cs typeface="+mn-cs"/>
            </a:endParaRPr>
          </a:p>
          <a:p>
            <a:pPr rtl="0" fontAlgn="base"/>
            <a:r>
              <a:rPr lang="en-CA" sz="1200" b="0" i="0" u="none" strike="noStrike" kern="1200" dirty="0">
                <a:solidFill>
                  <a:schemeClr val="tx1"/>
                </a:solidFill>
                <a:effectLst/>
                <a:latin typeface="+mn-lt"/>
                <a:ea typeface="+mn-ea"/>
                <a:cs typeface="+mn-cs"/>
              </a:rPr>
              <a:t>As well, we often have regular office staff volunteer to attend the meetings of their own interest. Proactive participation is always encouraged!</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CA" smtClean="0"/>
              <a:t>22</a:t>
            </a:fld>
            <a:endParaRPr lang="en-CA" dirty="0"/>
          </a:p>
        </p:txBody>
      </p:sp>
    </p:spTree>
    <p:extLst>
      <p:ext uri="{BB962C8B-B14F-4D97-AF65-F5344CB8AC3E}">
        <p14:creationId xmlns:p14="http://schemas.microsoft.com/office/powerpoint/2010/main" val="2025569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And our clients &amp; projects have grown along with us:</a:t>
            </a:r>
            <a:endParaRPr lang="en-CA" b="0" dirty="0">
              <a:effectLst/>
            </a:endParaRP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As Mary mentioned, we work with many clients including government and public sector organizations</a:t>
            </a:r>
          </a:p>
          <a:p>
            <a:pPr marL="171450" indent="-171450" rtl="0" fontAlgn="base">
              <a:buFont typeface="Arial" panose="020B0604020202020204" pitchFamily="34" charset="0"/>
              <a:buChar char="•"/>
            </a:pPr>
            <a:endParaRPr lang="en-CA"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We provide consulting on best practices for various types of media: using info from our existing knowledge base, and we also consult with industry leaders and actively monitor what is happening in accessibility spaces around the world.</a:t>
            </a:r>
          </a:p>
          <a:p>
            <a:pPr marL="171450" indent="-171450" rtl="0" fontAlgn="base">
              <a:buFont typeface="Arial" panose="020B0604020202020204" pitchFamily="34" charset="0"/>
              <a:buChar char="•"/>
            </a:pPr>
            <a:endParaRPr lang="en-CA"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We've been able to apply our insights to: </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PDFs including fillable forms</a:t>
            </a:r>
          </a:p>
          <a:p>
            <a:pPr marL="1085850" lvl="2"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Where we provide relevant insights for the design of various documents, as well as improved technical specs</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In-house templates as part of our workflow</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Website development &amp; accessibility audits</a:t>
            </a:r>
          </a:p>
          <a:p>
            <a:pPr marL="1085850" lvl="2"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We use both automated checkers and manual audits, We also build websites using our own developer library of accessible components</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Accessible Videos &amp; Animations</a:t>
            </a:r>
          </a:p>
          <a:p>
            <a:pPr marL="1085850" lvl="2"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Making sure they include special considerations such as closed captions</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And other marketing applications: Where we advise on best practices for social media and client brand palettes</a:t>
            </a:r>
          </a:p>
          <a:p>
            <a:pPr marL="628650" lvl="1" indent="-171450" rtl="0" fontAlgn="base">
              <a:buFont typeface="Arial" panose="020B0604020202020204" pitchFamily="34" charset="0"/>
              <a:buChar char="•"/>
            </a:pPr>
            <a:endParaRPr lang="en-CA"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And when appropriate, we partner with specialists to ensure we follow best practices and help make expert knowledge accessible to our clients.</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CA" smtClean="0"/>
              <a:t>23</a:t>
            </a:fld>
            <a:endParaRPr lang="en-CA" dirty="0"/>
          </a:p>
        </p:txBody>
      </p:sp>
    </p:spTree>
    <p:extLst>
      <p:ext uri="{BB962C8B-B14F-4D97-AF65-F5344CB8AC3E}">
        <p14:creationId xmlns:p14="http://schemas.microsoft.com/office/powerpoint/2010/main" val="2551147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And </a:t>
            </a:r>
            <a:r>
              <a:rPr lang="en-CA" sz="1200" b="1" i="0" u="none" strike="noStrike" kern="1200" dirty="0">
                <a:solidFill>
                  <a:schemeClr val="tx1"/>
                </a:solidFill>
                <a:effectLst/>
                <a:latin typeface="+mn-lt"/>
                <a:ea typeface="+mn-ea"/>
                <a:cs typeface="+mn-cs"/>
              </a:rPr>
              <a:t>a new lead has arisen in the taskforce - me!</a:t>
            </a:r>
            <a:r>
              <a:rPr lang="en-CA" sz="1200" b="0" i="0" u="none" strike="noStrike" kern="1200" dirty="0">
                <a:solidFill>
                  <a:schemeClr val="tx1"/>
                </a:solidFill>
                <a:effectLst/>
                <a:latin typeface="+mn-lt"/>
                <a:ea typeface="+mn-ea"/>
                <a:cs typeface="+mn-cs"/>
              </a:rPr>
              <a:t> As the workload of original coordinator (Mary) grew, a new taskforce coordinator volunteered on the basis of:</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Less client-facing workload and more flexibility of “free time” </a:t>
            </a:r>
          </a:p>
          <a:p>
            <a:pPr marL="1085850" lvl="2"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I’m a developer who does relatively few client meetings or other client-facing work, and my work tends to be “shorter” development projects (days vs weeks/months) which gives me more flexibility to coordinate tasks such as reviewing task updates, contributing to various discussions and answering questions</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I have an active interest in accessibility and improving project workflow, as well as creating clear how-to docs for better project efficiency</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CA" smtClean="0"/>
              <a:t>24</a:t>
            </a:fld>
            <a:endParaRPr lang="en-CA" dirty="0"/>
          </a:p>
        </p:txBody>
      </p:sp>
    </p:spTree>
    <p:extLst>
      <p:ext uri="{BB962C8B-B14F-4D97-AF65-F5344CB8AC3E}">
        <p14:creationId xmlns:p14="http://schemas.microsoft.com/office/powerpoint/2010/main" val="1659443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Also, the duties of the taskforce lead expanded to include:</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Acting as coordinator for requests for help from taskforce, from anyone at Context</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Keeping tabs on various accessibility best practices - such as, are we up to date on our how-to docs, have we learned anything new to improve the end results? </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And also, actively encouraging and advocating for accessibility mindfulness in our day-to-day work and office interactions.</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CA" smtClean="0"/>
              <a:t>25</a:t>
            </a:fld>
            <a:endParaRPr lang="en-CA" dirty="0"/>
          </a:p>
        </p:txBody>
      </p:sp>
    </p:spTree>
    <p:extLst>
      <p:ext uri="{BB962C8B-B14F-4D97-AF65-F5344CB8AC3E}">
        <p14:creationId xmlns:p14="http://schemas.microsoft.com/office/powerpoint/2010/main" val="784648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The Taskforce today acts as an accessibility hub: a centralized knowledge base of made up of volunteers and written resources</a:t>
            </a:r>
          </a:p>
          <a:p>
            <a:pPr rtl="0" fontAlgn="base"/>
            <a:br>
              <a:rPr lang="en-CA" sz="1200" b="0" i="0" u="none" strike="noStrike" kern="1200" dirty="0">
                <a:solidFill>
                  <a:schemeClr val="tx1"/>
                </a:solidFill>
                <a:effectLst/>
                <a:latin typeface="+mn-lt"/>
                <a:ea typeface="+mn-ea"/>
                <a:cs typeface="+mn-cs"/>
              </a:rPr>
            </a:br>
            <a:r>
              <a:rPr lang="en-CA" sz="1200" b="0" i="0" u="none" strike="noStrike" kern="1200" dirty="0">
                <a:solidFill>
                  <a:schemeClr val="tx1"/>
                </a:solidFill>
                <a:effectLst/>
                <a:latin typeface="+mn-lt"/>
                <a:ea typeface="+mn-ea"/>
                <a:cs typeface="+mn-cs"/>
              </a:rPr>
              <a:t>Benefits of this hub include:</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Everyone is empowered to act as an “accessibility officer” through training and access to documentation</a:t>
            </a:r>
          </a:p>
          <a:p>
            <a:pPr marL="1085850" lvl="2"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The mental load of “knowing accessibility” is more evenly distributed and more readily accessible</a:t>
            </a:r>
          </a:p>
          <a:p>
            <a:pPr marL="1085850" lvl="2" indent="-171450" rtl="0" fontAlgn="base">
              <a:buFont typeface="Arial" panose="020B0604020202020204" pitchFamily="34" charset="0"/>
              <a:buChar char="•"/>
            </a:pPr>
            <a:endParaRPr lang="en-CA" sz="12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Access to taskforce meetings for all staff creates opportunities to improve understanding:</a:t>
            </a:r>
          </a:p>
          <a:p>
            <a:pPr marL="1085850" lvl="2"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Staff can attend meetings directly or pass on their requests through one of our reps to ask for help</a:t>
            </a:r>
          </a:p>
          <a:p>
            <a:pPr marL="1085850" lvl="2"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Complex problems or client inquiries can be reviewed and researched by multiple people</a:t>
            </a:r>
          </a:p>
          <a:p>
            <a:pPr marL="1085850" lvl="2"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Everyone feels supported in having a team to help doublecheck assumptions or help research answers</a:t>
            </a:r>
          </a:p>
          <a:p>
            <a:pPr marL="1085850" lvl="2"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That gives us the ability to address client questions with the help of our Taskforce, who will assess and provide necessary information or explanations, and be confident that we will have a multi-faceted, well thought out, well researched response</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CA" smtClean="0"/>
              <a:t>26</a:t>
            </a:fld>
            <a:endParaRPr lang="en-CA" dirty="0"/>
          </a:p>
        </p:txBody>
      </p:sp>
    </p:spTree>
    <p:extLst>
      <p:ext uri="{BB962C8B-B14F-4D97-AF65-F5344CB8AC3E}">
        <p14:creationId xmlns:p14="http://schemas.microsoft.com/office/powerpoint/2010/main" val="3790279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We also have the ability to track long-term progress for troubleshooting technical issues or updating existing documentation</a:t>
            </a:r>
          </a:p>
          <a:p>
            <a:pPr marL="1085850" lvl="2"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This includes more complex projects that require research and testing, or improving on existing methodologies as new information is discovered</a:t>
            </a:r>
          </a:p>
          <a:p>
            <a:endParaRPr lang="en-US" dirty="0"/>
          </a:p>
          <a:p>
            <a:r>
              <a:rPr lang="en-US" dirty="0"/>
              <a:t>As an example, this slide includes a screenshot of a post from our Basecamp Taskforce </a:t>
            </a:r>
            <a:r>
              <a:rPr lang="en-US" dirty="0" err="1"/>
              <a:t>messageboard</a:t>
            </a:r>
            <a:r>
              <a:rPr lang="en-US" dirty="0"/>
              <a:t>, where I had created a summary of our current knowledge for creating accessible PDFs and the status of each type of document element, as quick reference to which elements were formatted correctly and which elements needed more research or testing to further refine the results.</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CA" smtClean="0"/>
              <a:t>27</a:t>
            </a:fld>
            <a:endParaRPr lang="en-CA" dirty="0"/>
          </a:p>
        </p:txBody>
      </p:sp>
    </p:spTree>
    <p:extLst>
      <p:ext uri="{BB962C8B-B14F-4D97-AF65-F5344CB8AC3E}">
        <p14:creationId xmlns:p14="http://schemas.microsoft.com/office/powerpoint/2010/main" val="3687605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In the past, our taskforce started out using email plus an internal wiki that acted as an intranet, and also Google docs, as tools that helped us document our accessibility efforts: </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They were low cost, easy to collaborate with</a:t>
            </a:r>
          </a:p>
          <a:p>
            <a:pPr marL="628650" lvl="1" indent="-171450" rtl="0" fontAlgn="base">
              <a:buFont typeface="Arial" panose="020B0604020202020204" pitchFamily="34" charset="0"/>
              <a:buChar char="•"/>
            </a:pPr>
            <a:endParaRPr lang="en-CA" sz="11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Today, the tools we use have expanded to include:</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For organizing our tasks, training and documentation, there is:</a:t>
            </a:r>
          </a:p>
          <a:p>
            <a:pPr marL="1085850" lvl="2"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Google docs and </a:t>
            </a:r>
            <a:r>
              <a:rPr lang="en-CA" sz="1200" b="0" i="0" u="none" strike="noStrike" kern="1200" dirty="0" err="1">
                <a:solidFill>
                  <a:schemeClr val="tx1"/>
                </a:solidFill>
                <a:effectLst/>
                <a:latin typeface="+mn-lt"/>
                <a:ea typeface="+mn-ea"/>
                <a:cs typeface="+mn-cs"/>
              </a:rPr>
              <a:t>Airtable</a:t>
            </a:r>
            <a:r>
              <a:rPr lang="en-CA" sz="1200" b="0" i="0" u="none" strike="noStrike" kern="1200" dirty="0">
                <a:solidFill>
                  <a:schemeClr val="tx1"/>
                </a:solidFill>
                <a:effectLst/>
                <a:latin typeface="+mn-lt"/>
                <a:ea typeface="+mn-ea"/>
                <a:cs typeface="+mn-cs"/>
              </a:rPr>
              <a:t>, which we use for tracking complex data and resources</a:t>
            </a:r>
          </a:p>
          <a:p>
            <a:pPr marL="1085850" lvl="2" indent="-171450" rtl="0" fontAlgn="base">
              <a:buFont typeface="Arial" panose="020B0604020202020204" pitchFamily="34" charset="0"/>
              <a:buChar char="•"/>
            </a:pPr>
            <a:endParaRPr lang="en-CA" sz="1200" b="0" i="0" u="none" strike="noStrike" kern="1200" dirty="0">
              <a:solidFill>
                <a:schemeClr val="tx1"/>
              </a:solidFill>
              <a:effectLst/>
              <a:latin typeface="+mn-lt"/>
              <a:ea typeface="+mn-ea"/>
              <a:cs typeface="+mn-cs"/>
            </a:endParaRPr>
          </a:p>
          <a:p>
            <a:pPr marL="1085850" lvl="2"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Basecamp, to coordinate the taskforce team and ongoing to-do tasks, Basecamp also serves as repository for relevant helpful links organized by topic (</a:t>
            </a:r>
            <a:r>
              <a:rPr lang="en-CA" sz="1200" b="0" i="0" u="none" strike="noStrike" kern="1200" dirty="0" err="1">
                <a:solidFill>
                  <a:schemeClr val="tx1"/>
                </a:solidFill>
                <a:effectLst/>
                <a:latin typeface="+mn-lt"/>
                <a:ea typeface="+mn-ea"/>
                <a:cs typeface="+mn-cs"/>
              </a:rPr>
              <a:t>ie</a:t>
            </a:r>
            <a:r>
              <a:rPr lang="en-CA" sz="1200" b="0" i="0" u="none" strike="noStrike" kern="1200" dirty="0">
                <a:solidFill>
                  <a:schemeClr val="tx1"/>
                </a:solidFill>
                <a:effectLst/>
                <a:latin typeface="+mn-lt"/>
                <a:ea typeface="+mn-ea"/>
                <a:cs typeface="+mn-cs"/>
              </a:rPr>
              <a:t>., for designers, for developers, for copywriters, </a:t>
            </a:r>
            <a:r>
              <a:rPr lang="en-CA" sz="1200" b="0" i="0" u="none" strike="noStrike" kern="1200" dirty="0" err="1">
                <a:solidFill>
                  <a:schemeClr val="tx1"/>
                </a:solidFill>
                <a:effectLst/>
                <a:latin typeface="+mn-lt"/>
                <a:ea typeface="+mn-ea"/>
                <a:cs typeface="+mn-cs"/>
              </a:rPr>
              <a:t>etc</a:t>
            </a:r>
            <a:r>
              <a:rPr lang="en-CA" sz="1200" b="0" i="0" u="none" strike="noStrike" kern="1200" dirty="0">
                <a:solidFill>
                  <a:schemeClr val="tx1"/>
                </a:solidFill>
                <a:effectLst/>
                <a:latin typeface="+mn-lt"/>
                <a:ea typeface="+mn-ea"/>
                <a:cs typeface="+mn-cs"/>
              </a:rPr>
              <a:t>) or for tracking conversations on more broad or complex topics, to give everyone an opportunity to contribute.</a:t>
            </a:r>
          </a:p>
          <a:p>
            <a:pPr marL="1085850" lvl="2" indent="-171450" rtl="0" fontAlgn="base">
              <a:buFont typeface="Arial" panose="020B0604020202020204" pitchFamily="34" charset="0"/>
              <a:buChar char="•"/>
            </a:pPr>
            <a:endParaRPr lang="en-CA" sz="1200" b="0" i="0" u="none" strike="noStrike" kern="1200" dirty="0">
              <a:solidFill>
                <a:schemeClr val="tx1"/>
              </a:solidFill>
              <a:effectLst/>
              <a:latin typeface="+mn-lt"/>
              <a:ea typeface="+mn-ea"/>
              <a:cs typeface="+mn-cs"/>
            </a:endParaRPr>
          </a:p>
          <a:p>
            <a:pPr marL="1085850" lvl="2" indent="-171450" rtl="0" fontAlgn="base">
              <a:buFont typeface="Arial" panose="020B0604020202020204" pitchFamily="34" charset="0"/>
              <a:buChar char="•"/>
            </a:pPr>
            <a:r>
              <a:rPr lang="en-CA" sz="1200" b="0" i="0" u="none" strike="noStrike" kern="1200" dirty="0" err="1">
                <a:solidFill>
                  <a:schemeClr val="tx1"/>
                </a:solidFill>
                <a:effectLst/>
                <a:latin typeface="+mn-lt"/>
                <a:ea typeface="+mn-ea"/>
                <a:cs typeface="+mn-cs"/>
              </a:rPr>
              <a:t>Infohub</a:t>
            </a:r>
            <a:r>
              <a:rPr lang="en-CA" sz="1200" b="0" i="0" u="none" strike="noStrike" kern="1200" dirty="0">
                <a:solidFill>
                  <a:schemeClr val="tx1"/>
                </a:solidFill>
                <a:effectLst/>
                <a:latin typeface="+mn-lt"/>
                <a:ea typeface="+mn-ea"/>
                <a:cs typeface="+mn-cs"/>
              </a:rPr>
              <a:t>: what started out as an internal wiki using free software became a customized </a:t>
            </a:r>
            <a:r>
              <a:rPr lang="en-CA" sz="1200" b="0" i="0" u="none" strike="noStrike" kern="1200" dirty="0" err="1">
                <a:solidFill>
                  <a:schemeClr val="tx1"/>
                </a:solidFill>
                <a:effectLst/>
                <a:latin typeface="+mn-lt"/>
                <a:ea typeface="+mn-ea"/>
                <a:cs typeface="+mn-cs"/>
              </a:rPr>
              <a:t>Wordpress</a:t>
            </a:r>
            <a:r>
              <a:rPr lang="en-CA" sz="1200" b="0" i="0" u="none" strike="noStrike" kern="1200" dirty="0">
                <a:solidFill>
                  <a:schemeClr val="tx1"/>
                </a:solidFill>
                <a:effectLst/>
                <a:latin typeface="+mn-lt"/>
                <a:ea typeface="+mn-ea"/>
                <a:cs typeface="+mn-cs"/>
              </a:rPr>
              <a:t> site as a central hub for finding various documentation links. This internal hub also contains info about our own accessibility best practices, for training and reference purposes.</a:t>
            </a:r>
          </a:p>
          <a:p>
            <a:pPr marL="1543050" lvl="3" indent="-171450" rtl="0" fontAlgn="base">
              <a:buFont typeface="Arial" panose="020B0604020202020204" pitchFamily="34" charset="0"/>
              <a:buChar char="•"/>
            </a:pPr>
            <a:r>
              <a:rPr lang="en-CA" sz="1200" b="0" i="0" u="none" strike="noStrike" kern="1200" dirty="0" err="1">
                <a:solidFill>
                  <a:schemeClr val="tx1"/>
                </a:solidFill>
                <a:effectLst/>
                <a:latin typeface="+mn-lt"/>
                <a:ea typeface="+mn-ea"/>
                <a:cs typeface="+mn-cs"/>
              </a:rPr>
              <a:t>Wordpress</a:t>
            </a:r>
            <a:r>
              <a:rPr lang="en-CA" sz="1200" b="0" i="0" u="none" strike="noStrike" kern="1200" dirty="0">
                <a:solidFill>
                  <a:schemeClr val="tx1"/>
                </a:solidFill>
                <a:effectLst/>
                <a:latin typeface="+mn-lt"/>
                <a:ea typeface="+mn-ea"/>
                <a:cs typeface="+mn-cs"/>
              </a:rPr>
              <a:t> is a CMS (Content Management System), and using a CMS which has a more user-friendly interface allows more staff to help keep </a:t>
            </a:r>
            <a:r>
              <a:rPr lang="en-CA" sz="1200" b="0" i="0" u="none" strike="noStrike" kern="1200" dirty="0" err="1">
                <a:solidFill>
                  <a:schemeClr val="tx1"/>
                </a:solidFill>
                <a:effectLst/>
                <a:latin typeface="+mn-lt"/>
                <a:ea typeface="+mn-ea"/>
                <a:cs typeface="+mn-cs"/>
              </a:rPr>
              <a:t>Infohub</a:t>
            </a:r>
            <a:r>
              <a:rPr lang="en-CA" sz="1200" b="0" i="0" u="none" strike="noStrike" kern="1200" dirty="0">
                <a:solidFill>
                  <a:schemeClr val="tx1"/>
                </a:solidFill>
                <a:effectLst/>
                <a:latin typeface="+mn-lt"/>
                <a:ea typeface="+mn-ea"/>
                <a:cs typeface="+mn-cs"/>
              </a:rPr>
              <a:t> site up-to-date, no code required</a:t>
            </a:r>
          </a:p>
          <a:p>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CA" smtClean="0"/>
              <a:t>28</a:t>
            </a:fld>
            <a:endParaRPr lang="en-CA" dirty="0"/>
          </a:p>
        </p:txBody>
      </p:sp>
    </p:spTree>
    <p:extLst>
      <p:ext uri="{BB962C8B-B14F-4D97-AF65-F5344CB8AC3E}">
        <p14:creationId xmlns:p14="http://schemas.microsoft.com/office/powerpoint/2010/main" val="3328198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We use Assistive Technology for testing purposes: These are a modest selection of assistive tech that are within our budget, which allows us to improve our testing of various digital media. The effort to better incorporate these technologies is ongoing and evolving over time.</a:t>
            </a:r>
          </a:p>
          <a:p>
            <a:pPr rtl="0" fontAlgn="base"/>
            <a:endParaRPr lang="en-CA" sz="12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Screen readers: NVDA, </a:t>
            </a:r>
            <a:r>
              <a:rPr lang="en-CA" sz="1200" b="0" i="0" u="none" strike="noStrike" kern="1200" dirty="0" err="1">
                <a:solidFill>
                  <a:schemeClr val="tx1"/>
                </a:solidFill>
                <a:effectLst/>
                <a:latin typeface="+mn-lt"/>
                <a:ea typeface="+mn-ea"/>
                <a:cs typeface="+mn-cs"/>
              </a:rPr>
              <a:t>VoiceOver</a:t>
            </a:r>
            <a:endParaRPr lang="en-CA" sz="12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Audit software and online resources: PAC3, Lighthouse, </a:t>
            </a:r>
            <a:r>
              <a:rPr lang="en-CA" sz="1200" b="0" i="0" u="none" strike="noStrike" kern="1200" dirty="0" err="1">
                <a:solidFill>
                  <a:schemeClr val="tx1"/>
                </a:solidFill>
                <a:effectLst/>
                <a:latin typeface="+mn-lt"/>
                <a:ea typeface="+mn-ea"/>
                <a:cs typeface="+mn-cs"/>
              </a:rPr>
              <a:t>Achecker</a:t>
            </a:r>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WebAIM</a:t>
            </a:r>
            <a:r>
              <a:rPr lang="en-CA" sz="1200" b="0" i="0" u="none" strike="noStrike" kern="1200" dirty="0">
                <a:solidFill>
                  <a:schemeClr val="tx1"/>
                </a:solidFill>
                <a:effectLst/>
                <a:latin typeface="+mn-lt"/>
                <a:ea typeface="+mn-ea"/>
                <a:cs typeface="+mn-cs"/>
              </a:rPr>
              <a:t> Color Contrast Checker, </a:t>
            </a:r>
            <a:r>
              <a:rPr lang="en-CA" sz="1200" b="0" i="0" u="none" strike="noStrike" kern="1200" dirty="0" err="1">
                <a:solidFill>
                  <a:schemeClr val="tx1"/>
                </a:solidFill>
                <a:effectLst/>
                <a:latin typeface="+mn-lt"/>
                <a:ea typeface="+mn-ea"/>
                <a:cs typeface="+mn-cs"/>
              </a:rPr>
              <a:t>Coblis</a:t>
            </a:r>
            <a:r>
              <a:rPr lang="en-CA" sz="1200" b="0" i="0" u="none" strike="noStrike" kern="1200" dirty="0">
                <a:solidFill>
                  <a:schemeClr val="tx1"/>
                </a:solidFill>
                <a:effectLst/>
                <a:latin typeface="+mn-lt"/>
                <a:ea typeface="+mn-ea"/>
                <a:cs typeface="+mn-cs"/>
              </a:rPr>
              <a:t> Colour Blindness Checker, </a:t>
            </a:r>
            <a:r>
              <a:rPr lang="en-CA" sz="1200" b="0" i="0" u="none" strike="noStrike" kern="1200" dirty="0" err="1">
                <a:solidFill>
                  <a:schemeClr val="tx1"/>
                </a:solidFill>
                <a:effectLst/>
                <a:latin typeface="+mn-lt"/>
                <a:ea typeface="+mn-ea"/>
                <a:cs typeface="+mn-cs"/>
              </a:rPr>
              <a:t>WebFX</a:t>
            </a:r>
            <a:r>
              <a:rPr lang="en-CA" sz="1200" b="0" i="0" u="none" strike="noStrike" kern="1200" dirty="0">
                <a:solidFill>
                  <a:schemeClr val="tx1"/>
                </a:solidFill>
                <a:effectLst/>
                <a:latin typeface="+mn-lt"/>
                <a:ea typeface="+mn-ea"/>
                <a:cs typeface="+mn-cs"/>
              </a:rPr>
              <a:t> Readability Test Tool</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Start with low-cost or free tools and when paid tools are necessary, explore what options are within your budget</a:t>
            </a:r>
          </a:p>
        </p:txBody>
      </p:sp>
      <p:sp>
        <p:nvSpPr>
          <p:cNvPr id="4" name="Slide Number Placeholder 3"/>
          <p:cNvSpPr>
            <a:spLocks noGrp="1"/>
          </p:cNvSpPr>
          <p:nvPr>
            <p:ph type="sldNum" sz="quarter" idx="5"/>
          </p:nvPr>
        </p:nvSpPr>
        <p:spPr/>
        <p:txBody>
          <a:bodyPr/>
          <a:lstStyle/>
          <a:p>
            <a:fld id="{F93199CD-3E1B-4AE6-990F-76F925F5EA9F}" type="slidenum">
              <a:rPr lang="en-CA" smtClean="0"/>
              <a:t>29</a:t>
            </a:fld>
            <a:endParaRPr lang="en-CA" dirty="0"/>
          </a:p>
        </p:txBody>
      </p:sp>
    </p:spTree>
    <p:extLst>
      <p:ext uri="{BB962C8B-B14F-4D97-AF65-F5344CB8AC3E}">
        <p14:creationId xmlns:p14="http://schemas.microsoft.com/office/powerpoint/2010/main" val="1555333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To give you some context on Context and help you understand our perspective:</a:t>
            </a:r>
            <a:endParaRPr lang="en-CA" b="0" dirty="0">
              <a:effectLst/>
            </a:endParaRPr>
          </a:p>
          <a:p>
            <a:pPr marL="171450" indent="-171450" rtl="0">
              <a:buFont typeface="Arial" panose="020B0604020202020204" pitchFamily="34" charset="0"/>
              <a:buChar char="•"/>
            </a:pPr>
            <a:r>
              <a:rPr lang="en-CA" sz="1200" b="0" i="0" u="none" strike="noStrike" kern="1200" dirty="0">
                <a:solidFill>
                  <a:schemeClr val="tx1"/>
                </a:solidFill>
                <a:effectLst/>
                <a:latin typeface="+mn-lt"/>
                <a:ea typeface="+mn-ea"/>
                <a:cs typeface="+mn-cs"/>
              </a:rPr>
              <a:t>Context Creative is a medium-sized creative studio. What this means is that every day we juggle internal and external accessibility-related situations. </a:t>
            </a:r>
          </a:p>
          <a:p>
            <a:pPr marL="171450" indent="-171450" rtl="0">
              <a:buFont typeface="Arial" panose="020B0604020202020204" pitchFamily="34" charset="0"/>
              <a:buChar char="•"/>
            </a:pPr>
            <a:r>
              <a:rPr lang="en-CA" sz="1200" b="0" i="0" u="none" strike="noStrike" kern="1200" dirty="0">
                <a:solidFill>
                  <a:schemeClr val="tx1"/>
                </a:solidFill>
                <a:effectLst/>
                <a:latin typeface="+mn-lt"/>
                <a:ea typeface="+mn-ea"/>
                <a:cs typeface="+mn-cs"/>
              </a:rPr>
              <a:t>This includes staff training and support, client education, and crafting accessible communication experiences. </a:t>
            </a:r>
          </a:p>
          <a:p>
            <a:br>
              <a:rPr lang="en-CA" dirty="0"/>
            </a:br>
            <a:endParaRPr lang="en-US" dirty="0"/>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CA" smtClean="0"/>
              <a:t>3</a:t>
            </a:fld>
            <a:endParaRPr lang="en-CA" dirty="0"/>
          </a:p>
        </p:txBody>
      </p:sp>
    </p:spTree>
    <p:extLst>
      <p:ext uri="{BB962C8B-B14F-4D97-AF65-F5344CB8AC3E}">
        <p14:creationId xmlns:p14="http://schemas.microsoft.com/office/powerpoint/2010/main" val="1426695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And we use News resources: I signed up for various accessibility newsletters to stay current in accessibility news and tech, to share with others at Context, such as:</a:t>
            </a:r>
          </a:p>
          <a:p>
            <a:pPr lvl="1" rtl="0" fontAlgn="base"/>
            <a:r>
              <a:rPr lang="en-CA" sz="1200" b="0" i="0" u="none" strike="noStrike" kern="1200" dirty="0">
                <a:solidFill>
                  <a:schemeClr val="tx1"/>
                </a:solidFill>
                <a:effectLst/>
                <a:latin typeface="+mn-lt"/>
                <a:ea typeface="+mn-ea"/>
                <a:cs typeface="+mn-cs"/>
              </a:rPr>
              <a:t>- </a:t>
            </a:r>
            <a:r>
              <a:rPr lang="en-CA" sz="1200" b="0" i="0" u="none" strike="noStrike" kern="1200" dirty="0" err="1">
                <a:solidFill>
                  <a:schemeClr val="tx1"/>
                </a:solidFill>
                <a:effectLst/>
                <a:latin typeface="+mn-lt"/>
                <a:ea typeface="+mn-ea"/>
                <a:cs typeface="+mn-cs"/>
              </a:rPr>
              <a:t>WebAIM</a:t>
            </a:r>
            <a:r>
              <a:rPr lang="en-CA" sz="1200" b="0" i="0" u="none" strike="noStrike" kern="1200" dirty="0">
                <a:solidFill>
                  <a:schemeClr val="tx1"/>
                </a:solidFill>
                <a:effectLst/>
                <a:latin typeface="+mn-lt"/>
                <a:ea typeface="+mn-ea"/>
                <a:cs typeface="+mn-cs"/>
              </a:rPr>
              <a:t> Web Accessibility E-mail Discussion List</a:t>
            </a:r>
          </a:p>
          <a:p>
            <a:pPr lvl="1" rtl="0"/>
            <a:r>
              <a:rPr lang="en-CA" sz="1200" b="0" i="0" u="none" strike="noStrike" kern="1200" dirty="0" err="1">
                <a:solidFill>
                  <a:schemeClr val="tx1"/>
                </a:solidFill>
                <a:effectLst/>
                <a:latin typeface="+mn-lt"/>
                <a:ea typeface="+mn-ea"/>
                <a:cs typeface="+mn-cs"/>
              </a:rPr>
              <a:t>webaim.org</a:t>
            </a:r>
            <a:r>
              <a:rPr lang="en-CA" sz="1200" b="0" i="0" u="none" strike="noStrike" kern="1200" dirty="0">
                <a:solidFill>
                  <a:schemeClr val="tx1"/>
                </a:solidFill>
                <a:effectLst/>
                <a:latin typeface="+mn-lt"/>
                <a:ea typeface="+mn-ea"/>
                <a:cs typeface="+mn-cs"/>
              </a:rPr>
              <a:t>/discussion/ </a:t>
            </a:r>
          </a:p>
          <a:p>
            <a:pPr lvl="1" rtl="0"/>
            <a:endParaRPr lang="en-CA" b="0" dirty="0">
              <a:effectLst/>
            </a:endParaRPr>
          </a:p>
          <a:p>
            <a:pPr lvl="1" rtl="0" fontAlgn="base"/>
            <a:r>
              <a:rPr lang="en-CA" sz="1200" b="0" i="0" u="none" strike="noStrike" kern="1200" dirty="0">
                <a:solidFill>
                  <a:schemeClr val="tx1"/>
                </a:solidFill>
                <a:effectLst/>
                <a:latin typeface="+mn-lt"/>
                <a:ea typeface="+mn-ea"/>
                <a:cs typeface="+mn-cs"/>
              </a:rPr>
              <a:t>- A11y Weekly</a:t>
            </a:r>
          </a:p>
          <a:p>
            <a:pPr lvl="1" rtl="0"/>
            <a:r>
              <a:rPr lang="en-CA" sz="1200" b="0" i="0" u="none" strike="noStrike" kern="1200" dirty="0">
                <a:solidFill>
                  <a:schemeClr val="tx1"/>
                </a:solidFill>
                <a:effectLst/>
                <a:latin typeface="+mn-lt"/>
                <a:ea typeface="+mn-ea"/>
                <a:cs typeface="+mn-cs"/>
              </a:rPr>
              <a:t>a11yweekly.com/ </a:t>
            </a:r>
          </a:p>
          <a:p>
            <a:pPr lvl="1" rtl="0"/>
            <a:endParaRPr lang="en-CA" b="0" dirty="0">
              <a:effectLst/>
            </a:endParaRPr>
          </a:p>
          <a:p>
            <a:pPr lvl="1" rtl="0" fontAlgn="base"/>
            <a:r>
              <a:rPr lang="en-CA" sz="1200" b="0" i="0" u="none" strike="noStrike" kern="1200" dirty="0">
                <a:solidFill>
                  <a:schemeClr val="tx1"/>
                </a:solidFill>
                <a:effectLst/>
                <a:latin typeface="+mn-lt"/>
                <a:ea typeface="+mn-ea"/>
                <a:cs typeface="+mn-cs"/>
              </a:rPr>
              <a:t>- AODA Toolbox Newsletter</a:t>
            </a:r>
          </a:p>
          <a:p>
            <a:pPr lvl="1" rtl="0"/>
            <a:r>
              <a:rPr lang="en-CA" sz="1200" b="0" i="0" u="none" strike="noStrike" kern="1200" dirty="0" err="1">
                <a:solidFill>
                  <a:schemeClr val="tx1"/>
                </a:solidFill>
                <a:effectLst/>
                <a:latin typeface="+mn-lt"/>
                <a:ea typeface="+mn-ea"/>
                <a:cs typeface="+mn-cs"/>
              </a:rPr>
              <a:t>aoda.ca</a:t>
            </a:r>
            <a:r>
              <a:rPr lang="en-CA" sz="1200" b="0" i="0" u="none" strike="noStrike" kern="1200" dirty="0">
                <a:solidFill>
                  <a:schemeClr val="tx1"/>
                </a:solidFill>
                <a:effectLst/>
                <a:latin typeface="+mn-lt"/>
                <a:ea typeface="+mn-ea"/>
                <a:cs typeface="+mn-cs"/>
              </a:rPr>
              <a:t>/newsletter/ </a:t>
            </a:r>
          </a:p>
          <a:p>
            <a:pPr lvl="1" rtl="0" fontAlgn="base"/>
            <a:endParaRPr lang="en-CA" sz="1200" b="0" i="0" u="none" strike="noStrike" kern="1200" dirty="0">
              <a:solidFill>
                <a:schemeClr val="tx1"/>
              </a:solidFill>
              <a:effectLst/>
              <a:latin typeface="+mn-lt"/>
              <a:ea typeface="+mn-ea"/>
              <a:cs typeface="+mn-cs"/>
            </a:endParaRPr>
          </a:p>
          <a:p>
            <a:pPr lvl="1" rtl="0" fontAlgn="base"/>
            <a:r>
              <a:rPr lang="en-CA" sz="1200" b="0" i="0" u="none" strike="noStrike" kern="1200" dirty="0">
                <a:solidFill>
                  <a:schemeClr val="tx1"/>
                </a:solidFill>
                <a:effectLst/>
                <a:latin typeface="+mn-lt"/>
                <a:ea typeface="+mn-ea"/>
                <a:cs typeface="+mn-cs"/>
              </a:rPr>
              <a:t>I like to share articles that have perspectives of people with disabilities, opinions of experts in the accessibility community, and legal updates especially for Ontario/Canada</a:t>
            </a:r>
          </a:p>
        </p:txBody>
      </p:sp>
      <p:sp>
        <p:nvSpPr>
          <p:cNvPr id="4" name="Slide Number Placeholder 3"/>
          <p:cNvSpPr>
            <a:spLocks noGrp="1"/>
          </p:cNvSpPr>
          <p:nvPr>
            <p:ph type="sldNum" sz="quarter" idx="5"/>
          </p:nvPr>
        </p:nvSpPr>
        <p:spPr/>
        <p:txBody>
          <a:bodyPr/>
          <a:lstStyle/>
          <a:p>
            <a:fld id="{F93199CD-3E1B-4AE6-990F-76F925F5EA9F}" type="slidenum">
              <a:rPr lang="en-CA" smtClean="0"/>
              <a:t>30</a:t>
            </a:fld>
            <a:endParaRPr lang="en-CA" dirty="0"/>
          </a:p>
        </p:txBody>
      </p:sp>
    </p:spTree>
    <p:extLst>
      <p:ext uri="{BB962C8B-B14F-4D97-AF65-F5344CB8AC3E}">
        <p14:creationId xmlns:p14="http://schemas.microsoft.com/office/powerpoint/2010/main" val="3615091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1" i="0" u="none" strike="noStrike" kern="1200" dirty="0">
                <a:solidFill>
                  <a:schemeClr val="tx1"/>
                </a:solidFill>
                <a:effectLst/>
                <a:latin typeface="+mn-lt"/>
                <a:ea typeface="+mn-ea"/>
                <a:cs typeface="+mn-cs"/>
              </a:rPr>
              <a:t>So looking back at:</a:t>
            </a:r>
          </a:p>
          <a:p>
            <a:pPr rtl="0"/>
            <a:endParaRPr lang="en-CA" b="0" dirty="0">
              <a:effectLst/>
            </a:endParaRPr>
          </a:p>
          <a:p>
            <a:pPr rtl="0" fontAlgn="base"/>
            <a:r>
              <a:rPr lang="en-CA" sz="1200" b="0" i="0" u="none" strike="noStrike" kern="1200" dirty="0">
                <a:solidFill>
                  <a:schemeClr val="tx1"/>
                </a:solidFill>
                <a:effectLst/>
                <a:latin typeface="+mn-lt"/>
                <a:ea typeface="+mn-ea"/>
                <a:cs typeface="+mn-cs"/>
              </a:rPr>
              <a:t>How we started, as Mary mentioned:</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Accessibility expertise was limited to a few individuals on a per-case basis, with some documentation for repeat projects like accessible PDFs</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New learnings were not always captured after the project had ended, and it was hard to find past info without having to dig through email chains</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Basic audits were done using only automated checkers, some errors were not discovered</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When the taskforce was created, leadership was limited to one person who became overwhelmed by other commitments</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Accessibility considerations and understandings were limited</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CA" smtClean="0"/>
              <a:t>31</a:t>
            </a:fld>
            <a:endParaRPr lang="en-CA" dirty="0"/>
          </a:p>
        </p:txBody>
      </p:sp>
    </p:spTree>
    <p:extLst>
      <p:ext uri="{BB962C8B-B14F-4D97-AF65-F5344CB8AC3E}">
        <p14:creationId xmlns:p14="http://schemas.microsoft.com/office/powerpoint/2010/main" val="2220790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b="0" dirty="0">
                <a:effectLst/>
              </a:rPr>
              <a:t>And c</a:t>
            </a:r>
            <a:r>
              <a:rPr lang="en-CA" sz="1200" b="0" i="0" u="none" strike="noStrike" kern="1200" dirty="0">
                <a:solidFill>
                  <a:schemeClr val="tx1"/>
                </a:solidFill>
                <a:effectLst/>
                <a:latin typeface="+mn-lt"/>
                <a:ea typeface="+mn-ea"/>
                <a:cs typeface="+mn-cs"/>
              </a:rPr>
              <a:t>ompared to how we are now:</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dirty="0">
                <a:solidFill>
                  <a:schemeClr val="tx1"/>
                </a:solidFill>
                <a:effectLst/>
                <a:latin typeface="+mn-lt"/>
                <a:ea typeface="+mn-ea"/>
                <a:cs typeface="+mn-cs"/>
              </a:rPr>
              <a:t>Accessibility is part of onboarding for all new hires &amp; all staff are given training. Accessibility expertise is something anyone can have and should have, and there are ongoing efforts to improve our best practices.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dirty="0">
                <a:solidFill>
                  <a:schemeClr val="tx1"/>
                </a:solidFill>
                <a:effectLst/>
                <a:latin typeface="+mn-lt"/>
                <a:ea typeface="+mn-ea"/>
                <a:cs typeface="+mn-cs"/>
              </a:rPr>
              <a:t>Accessibility info and tutorials are clearly documented for reference by anyone for any project:  how-to docs and other relevant information such as resource links and tutorials elsewhere on the Internet are organized through our </a:t>
            </a:r>
            <a:r>
              <a:rPr lang="en-CA" sz="1200" b="0" i="0" u="none" strike="noStrike" kern="1200" dirty="0" err="1">
                <a:solidFill>
                  <a:schemeClr val="tx1"/>
                </a:solidFill>
                <a:effectLst/>
                <a:latin typeface="+mn-lt"/>
                <a:ea typeface="+mn-ea"/>
                <a:cs typeface="+mn-cs"/>
              </a:rPr>
              <a:t>Infohub</a:t>
            </a:r>
            <a:r>
              <a:rPr lang="en-CA" sz="1200" b="0" i="0" u="none" strike="noStrike" kern="1200" dirty="0">
                <a:solidFill>
                  <a:schemeClr val="tx1"/>
                </a:solidFill>
                <a:effectLst/>
                <a:latin typeface="+mn-lt"/>
                <a:ea typeface="+mn-ea"/>
                <a:cs typeface="+mn-cs"/>
              </a:rPr>
              <a:t> and taskforce group on Basecamp</a:t>
            </a:r>
          </a:p>
          <a:p>
            <a:pPr rtl="0" fontAlgn="base"/>
            <a:endParaRPr lang="en-CA"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93199CD-3E1B-4AE6-990F-76F925F5EA9F}" type="slidenum">
              <a:rPr lang="en-CA" smtClean="0"/>
              <a:t>32</a:t>
            </a:fld>
            <a:endParaRPr lang="en-CA" dirty="0"/>
          </a:p>
        </p:txBody>
      </p:sp>
    </p:spTree>
    <p:extLst>
      <p:ext uri="{BB962C8B-B14F-4D97-AF65-F5344CB8AC3E}">
        <p14:creationId xmlns:p14="http://schemas.microsoft.com/office/powerpoint/2010/main" val="1453062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Our Audit process starts with automated checkers but uses other tools including assistive tech, with improved error-fixing: Our accessible audit process has been refined: we took our existing audit process and found ways to add manual audits to check for things such as correct logical reading order, correct tag usage, and other elements. We often use the screen reader NVDA in our testing and we are exploring other assistive tech options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dirty="0">
                <a:solidFill>
                  <a:schemeClr val="tx1"/>
                </a:solidFill>
                <a:effectLst/>
                <a:latin typeface="+mn-lt"/>
                <a:ea typeface="+mn-ea"/>
                <a:cs typeface="+mn-cs"/>
              </a:rPr>
              <a:t>Taskforce now led by person with fewer client-facing responsibilities and taskforce reps help share the load</a:t>
            </a:r>
          </a:p>
        </p:txBody>
      </p:sp>
      <p:sp>
        <p:nvSpPr>
          <p:cNvPr id="4" name="Slide Number Placeholder 3"/>
          <p:cNvSpPr>
            <a:spLocks noGrp="1"/>
          </p:cNvSpPr>
          <p:nvPr>
            <p:ph type="sldNum" sz="quarter" idx="5"/>
          </p:nvPr>
        </p:nvSpPr>
        <p:spPr/>
        <p:txBody>
          <a:bodyPr/>
          <a:lstStyle/>
          <a:p>
            <a:fld id="{F93199CD-3E1B-4AE6-990F-76F925F5EA9F}" type="slidenum">
              <a:rPr lang="en-CA" smtClean="0"/>
              <a:t>33</a:t>
            </a:fld>
            <a:endParaRPr lang="en-CA" dirty="0"/>
          </a:p>
        </p:txBody>
      </p:sp>
    </p:spTree>
    <p:extLst>
      <p:ext uri="{BB962C8B-B14F-4D97-AF65-F5344CB8AC3E}">
        <p14:creationId xmlns:p14="http://schemas.microsoft.com/office/powerpoint/2010/main" val="855584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dirty="0">
                <a:solidFill>
                  <a:schemeClr val="tx1"/>
                </a:solidFill>
                <a:effectLst/>
                <a:latin typeface="+mn-lt"/>
                <a:ea typeface="+mn-ea"/>
                <a:cs typeface="+mn-cs"/>
              </a:rPr>
              <a:t>Overall, our Accessibility is more robust, multi-faceted and better incorporated throughout our processes</a:t>
            </a:r>
          </a:p>
          <a:p>
            <a:pPr marL="628650" lvl="1" indent="-171450" rtl="0" fontAlgn="base">
              <a:buFont typeface="Arial" panose="020B0604020202020204" pitchFamily="34" charset="0"/>
              <a:buChar char="•"/>
            </a:pPr>
            <a:endParaRPr lang="en-CA"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93199CD-3E1B-4AE6-990F-76F925F5EA9F}" type="slidenum">
              <a:rPr lang="en-CA" smtClean="0"/>
              <a:t>34</a:t>
            </a:fld>
            <a:endParaRPr lang="en-CA" dirty="0"/>
          </a:p>
        </p:txBody>
      </p:sp>
    </p:spTree>
    <p:extLst>
      <p:ext uri="{BB962C8B-B14F-4D97-AF65-F5344CB8AC3E}">
        <p14:creationId xmlns:p14="http://schemas.microsoft.com/office/powerpoint/2010/main" val="1847112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a:solidFill>
                  <a:schemeClr val="tx1"/>
                </a:solidFill>
                <a:effectLst/>
                <a:latin typeface="+mn-lt"/>
                <a:ea typeface="+mn-ea"/>
                <a:cs typeface="+mn-cs"/>
              </a:rPr>
              <a:t>So our advice to other organizations: Start small, adjust as needed</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“Don’t let the perfect become the enemy of the good” a </a:t>
            </a:r>
            <a:r>
              <a:rPr lang="en-CA" sz="1200" b="0" i="0" u="none" strike="noStrike" kern="1200" dirty="0" err="1">
                <a:solidFill>
                  <a:schemeClr val="tx1"/>
                </a:solidFill>
                <a:effectLst/>
                <a:latin typeface="+mn-lt"/>
                <a:ea typeface="+mn-ea"/>
                <a:cs typeface="+mn-cs"/>
              </a:rPr>
              <a:t>fave</a:t>
            </a:r>
            <a:r>
              <a:rPr lang="en-CA" sz="1200" b="0" i="0" u="none" strike="noStrike" kern="1200" dirty="0">
                <a:solidFill>
                  <a:schemeClr val="tx1"/>
                </a:solidFill>
                <a:effectLst/>
                <a:latin typeface="+mn-lt"/>
                <a:ea typeface="+mn-ea"/>
                <a:cs typeface="+mn-cs"/>
              </a:rPr>
              <a:t> saying of mine - start somewhere in a way that fits your organization, build from there, learn and improve, and adjust existing resources as needed</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Adding accessibility to your organization is a process, can’t just be purchased as a ready-made, use-straight-out-the-box product</a:t>
            </a:r>
          </a:p>
          <a:p>
            <a:pPr marL="628650" lvl="1" indent="-171450" rtl="0" fontAlgn="base">
              <a:buFont typeface="Arial" panose="020B0604020202020204" pitchFamily="34" charset="0"/>
              <a:buChar char="•"/>
            </a:pPr>
            <a:endParaRPr lang="en-CA"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Recognize existing resources within your organization: use the tools available to you, but emphasize tools that allow for collaboration and easy use/access/editing for everyone involved</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Start your own accessibility hub - a landing page or portal for links to docs, websites, other resources</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Start documenting important processes: any technical processes or workflow that are specific to accessibility or a specific product or service, and make this documentation available to all</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CA" smtClean="0"/>
              <a:t>35</a:t>
            </a:fld>
            <a:endParaRPr lang="en-CA" dirty="0"/>
          </a:p>
        </p:txBody>
      </p:sp>
    </p:spTree>
    <p:extLst>
      <p:ext uri="{BB962C8B-B14F-4D97-AF65-F5344CB8AC3E}">
        <p14:creationId xmlns:p14="http://schemas.microsoft.com/office/powerpoint/2010/main" val="3053740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Look for relevant experts from the accessibility community, to help get a better understanding of the big picture of accessibility - in Ontario, in the US, internationally, etc. Be aware of the “politics of the day” and how they affect your organization.</a:t>
            </a:r>
          </a:p>
          <a:p>
            <a:pPr marL="171450" indent="-171450" rtl="0" fontAlgn="base">
              <a:buFont typeface="Arial" panose="020B0604020202020204" pitchFamily="34" charset="0"/>
              <a:buChar char="•"/>
            </a:pPr>
            <a:endParaRPr lang="en-CA" sz="1200" b="0" i="0" u="none" strike="noStrike" kern="1200" dirty="0">
              <a:solidFill>
                <a:schemeClr val="tx1"/>
              </a:solidFill>
              <a:effectLst/>
              <a:latin typeface="+mn-lt"/>
              <a:ea typeface="+mn-ea"/>
              <a:cs typeface="+mn-cs"/>
            </a:endParaRPr>
          </a:p>
          <a:p>
            <a:pPr marL="171450" lvl="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Be aware that guidelines and checklists from accessibility experts are a good starting point for establishing accessibility best practices, but you also need to educate everyone to a level that allows them to understand what these standards are trying to achieve.</a:t>
            </a:r>
          </a:p>
          <a:p>
            <a:pPr marL="628650" lvl="1" indent="-171450" rtl="0" fontAlgn="base">
              <a:buFont typeface="Arial" panose="020B0604020202020204" pitchFamily="34" charset="0"/>
              <a:buChar char="•"/>
            </a:pPr>
            <a:endParaRPr lang="en-CA"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Explore options for adding accessibility tools, depending on the types of projects your org works on or services they provide, such as:</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Screen readers or other assistive technologies</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Software for creating accessible PDFs</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And testing software for accessible websites</a:t>
            </a: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CA" smtClean="0"/>
              <a:t>36</a:t>
            </a:fld>
            <a:endParaRPr lang="en-CA" dirty="0"/>
          </a:p>
        </p:txBody>
      </p:sp>
    </p:spTree>
    <p:extLst>
      <p:ext uri="{BB962C8B-B14F-4D97-AF65-F5344CB8AC3E}">
        <p14:creationId xmlns:p14="http://schemas.microsoft.com/office/powerpoint/2010/main" val="3178836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Find motivated coworkers to lead and inspire: Not just lead the efforts for better workplace project practices but also to look for ways to inspire interest in accessibility for all departments or types of team member</a:t>
            </a:r>
          </a:p>
          <a:p>
            <a:pPr marL="628650" lvl="1"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Accessibility is a part of everyday life which includes the workplace, and for every type of job there is an opportunity to assess accessibility and make improvements.</a:t>
            </a:r>
          </a:p>
          <a:p>
            <a:pPr marL="628650" lvl="1" indent="-171450" rtl="0" fontAlgn="base">
              <a:buFont typeface="Arial" panose="020B0604020202020204" pitchFamily="34" charset="0"/>
              <a:buChar char="•"/>
            </a:pPr>
            <a:endParaRPr lang="en-CA"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Create a culture of support for questions and learning: for team members to actively think about accessibility and give opportunities for answering questions and providing clarification.</a:t>
            </a:r>
          </a:p>
          <a:p>
            <a:pPr marL="171450" indent="-171450" rtl="0" fontAlgn="base">
              <a:buFont typeface="Arial" panose="020B0604020202020204" pitchFamily="34" charset="0"/>
              <a:buChar char="•"/>
            </a:pPr>
            <a:endParaRPr lang="en-CA"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Consider how you will manage client or stakeholder expectations: review client-facing workflow to adjust timelines for new accessible aspects to projects, and ensure Account Managers are empowered by documentation to answer client questions and provide supporting information from official sources as needed.</a:t>
            </a:r>
          </a:p>
          <a:p>
            <a:pPr marL="171450" indent="-171450" rtl="0" fontAlgn="base">
              <a:buFont typeface="Arial" panose="020B0604020202020204" pitchFamily="34" charset="0"/>
              <a:buChar char="•"/>
            </a:pPr>
            <a:endParaRPr lang="en-CA"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You can do it!!</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CA" smtClean="0"/>
              <a:t>37</a:t>
            </a:fld>
            <a:endParaRPr lang="en-CA" dirty="0"/>
          </a:p>
        </p:txBody>
      </p:sp>
    </p:spTree>
    <p:extLst>
      <p:ext uri="{BB962C8B-B14F-4D97-AF65-F5344CB8AC3E}">
        <p14:creationId xmlns:p14="http://schemas.microsoft.com/office/powerpoint/2010/main" val="2454569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attending our presentation!</a:t>
            </a:r>
          </a:p>
          <a:p>
            <a:r>
              <a:rPr lang="en-US" dirty="0"/>
              <a:t>We’d be happy to answer any questions at this time, or please feel free to contact us afterwards either by visiting </a:t>
            </a:r>
            <a:r>
              <a:rPr lang="en-US" dirty="0" err="1"/>
              <a:t>contextcreative</a:t>
            </a:r>
            <a:r>
              <a:rPr lang="en-US" dirty="0"/>
              <a:t> dot com or emailing us at info at context creative dot com.</a:t>
            </a:r>
          </a:p>
        </p:txBody>
      </p:sp>
      <p:sp>
        <p:nvSpPr>
          <p:cNvPr id="4" name="Slide Number Placeholder 3"/>
          <p:cNvSpPr>
            <a:spLocks noGrp="1"/>
          </p:cNvSpPr>
          <p:nvPr>
            <p:ph type="sldNum" sz="quarter" idx="5"/>
          </p:nvPr>
        </p:nvSpPr>
        <p:spPr/>
        <p:txBody>
          <a:bodyPr/>
          <a:lstStyle/>
          <a:p>
            <a:fld id="{F93199CD-3E1B-4AE6-990F-76F925F5EA9F}" type="slidenum">
              <a:rPr lang="en-CA" smtClean="0"/>
              <a:t>38</a:t>
            </a:fld>
            <a:endParaRPr lang="en-CA" dirty="0"/>
          </a:p>
        </p:txBody>
      </p:sp>
    </p:spTree>
    <p:extLst>
      <p:ext uri="{BB962C8B-B14F-4D97-AF65-F5344CB8AC3E}">
        <p14:creationId xmlns:p14="http://schemas.microsoft.com/office/powerpoint/2010/main" val="4077485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quick facts about us:</a:t>
            </a:r>
          </a:p>
          <a:p>
            <a:pPr marL="171450" indent="-171450">
              <a:buFont typeface="Arial" panose="020B0604020202020204" pitchFamily="34" charset="0"/>
              <a:buChar char="•"/>
            </a:pPr>
            <a:r>
              <a:rPr lang="en-US" dirty="0"/>
              <a:t>Award-winning Toronto-based creative agency established in 2001</a:t>
            </a:r>
          </a:p>
          <a:p>
            <a:pPr marL="171450" indent="-171450">
              <a:buFont typeface="Arial" panose="020B0604020202020204" pitchFamily="34" charset="0"/>
              <a:buChar char="•"/>
            </a:pPr>
            <a:r>
              <a:rPr lang="en-US" dirty="0"/>
              <a:t>Currently two active Principals, 32 full-time staff</a:t>
            </a:r>
          </a:p>
          <a:p>
            <a:pPr marL="171450" indent="-171450">
              <a:buFont typeface="Arial" panose="020B0604020202020204" pitchFamily="34" charset="0"/>
              <a:buChar char="•"/>
            </a:pPr>
            <a:r>
              <a:rPr lang="en-US" dirty="0"/>
              <a:t>Offer full service from strategy to execution. We do print and digital campaigns, brand and content strategy, stakeholder engagement and user research, UX/UI, and more.</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CA" smtClean="0"/>
              <a:t>4</a:t>
            </a:fld>
            <a:endParaRPr lang="en-CA" dirty="0"/>
          </a:p>
        </p:txBody>
      </p:sp>
    </p:spTree>
    <p:extLst>
      <p:ext uri="{BB962C8B-B14F-4D97-AF65-F5344CB8AC3E}">
        <p14:creationId xmlns:p14="http://schemas.microsoft.com/office/powerpoint/2010/main" val="2254706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Specialize in purposeful design and communications for clients in regulated sectors: e.g., energy/environmental, healthcare, finance. We also work with cultural organizations and not-for-profits.</a:t>
            </a:r>
          </a:p>
          <a:p>
            <a:pPr marL="171450" indent="-171450">
              <a:buFont typeface="Arial" panose="020B0604020202020204" pitchFamily="34" charset="0"/>
              <a:buChar char="•"/>
            </a:pPr>
            <a:r>
              <a:rPr lang="en-CA" dirty="0"/>
              <a:t>Projects recognized by organizations such as the Association of Registered Graphic Designers (RGD) as accessibility best practice case studies: e.g., government reports, educational microsites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Regularly consult for many of our clients on accessibility best practices</a:t>
            </a:r>
          </a:p>
          <a:p>
            <a:endParaRPr lang="en-CA" dirty="0"/>
          </a:p>
          <a:p>
            <a:br>
              <a:rPr lang="en-CA" dirty="0"/>
            </a:br>
            <a:endParaRPr lang="en-US" dirty="0"/>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CA" smtClean="0"/>
              <a:t>5</a:t>
            </a:fld>
            <a:endParaRPr lang="en-CA" dirty="0"/>
          </a:p>
        </p:txBody>
      </p:sp>
    </p:spTree>
    <p:extLst>
      <p:ext uri="{BB962C8B-B14F-4D97-AF65-F5344CB8AC3E}">
        <p14:creationId xmlns:p14="http://schemas.microsoft.com/office/powerpoint/2010/main" val="264743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So what is this Accessibility Taskforce we keep talking about?</a:t>
            </a:r>
          </a:p>
          <a:p>
            <a:pPr marL="171450" indent="-171450" rtl="0">
              <a:buFont typeface="Arial" panose="020B0604020202020204" pitchFamily="34" charset="0"/>
              <a:buChar char="•"/>
            </a:pPr>
            <a:r>
              <a:rPr lang="en-CA" sz="1200" b="0" i="0" u="none" strike="noStrike" kern="1200" dirty="0">
                <a:solidFill>
                  <a:schemeClr val="tx1"/>
                </a:solidFill>
                <a:effectLst/>
                <a:latin typeface="+mn-lt"/>
                <a:ea typeface="+mn-ea"/>
                <a:cs typeface="+mn-cs"/>
              </a:rPr>
              <a:t>We’re a multidisciplinary team. The core group is about 8-10 volunteer staff, but the number of active participants at any time varies depending on staff availability and what’s happening in the studio.</a:t>
            </a:r>
            <a:endParaRPr lang="en-CA" b="0" dirty="0">
              <a:effectLst/>
            </a:endParaRPr>
          </a:p>
          <a:p>
            <a:pPr marL="171450" indent="-171450" rtl="0">
              <a:buFont typeface="Arial" panose="020B0604020202020204" pitchFamily="34" charset="0"/>
              <a:buChar char="•"/>
            </a:pPr>
            <a:r>
              <a:rPr lang="en-CA" sz="1200" b="0" i="0" u="none" strike="noStrike" kern="1200" dirty="0">
                <a:solidFill>
                  <a:schemeClr val="tx1"/>
                </a:solidFill>
                <a:effectLst/>
                <a:latin typeface="+mn-lt"/>
                <a:ea typeface="+mn-ea"/>
                <a:cs typeface="+mn-cs"/>
              </a:rPr>
              <a:t>Our team represents all major disciplines covered by Context Creative, including: </a:t>
            </a:r>
            <a:r>
              <a:rPr lang="en-CA" sz="1200" b="1" i="1" u="none" strike="noStrike" kern="1200" dirty="0">
                <a:solidFill>
                  <a:schemeClr val="tx1"/>
                </a:solidFill>
                <a:effectLst/>
                <a:latin typeface="+mn-lt"/>
                <a:ea typeface="+mn-ea"/>
                <a:cs typeface="+mn-cs"/>
              </a:rPr>
              <a:t>[read slide points]</a:t>
            </a:r>
            <a:endParaRPr lang="en-US" b="1" i="1" dirty="0"/>
          </a:p>
        </p:txBody>
      </p:sp>
      <p:sp>
        <p:nvSpPr>
          <p:cNvPr id="4" name="Slide Number Placeholder 3"/>
          <p:cNvSpPr>
            <a:spLocks noGrp="1"/>
          </p:cNvSpPr>
          <p:nvPr>
            <p:ph type="sldNum" sz="quarter" idx="5"/>
          </p:nvPr>
        </p:nvSpPr>
        <p:spPr/>
        <p:txBody>
          <a:bodyPr/>
          <a:lstStyle/>
          <a:p>
            <a:fld id="{F93199CD-3E1B-4AE6-990F-76F925F5EA9F}" type="slidenum">
              <a:rPr lang="en-CA" smtClean="0"/>
              <a:t>6</a:t>
            </a:fld>
            <a:endParaRPr lang="en-CA" dirty="0"/>
          </a:p>
        </p:txBody>
      </p:sp>
    </p:spTree>
    <p:extLst>
      <p:ext uri="{BB962C8B-B14F-4D97-AF65-F5344CB8AC3E}">
        <p14:creationId xmlns:p14="http://schemas.microsoft.com/office/powerpoint/2010/main" val="3211997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This taskforce focuses on continuous learning, sharing and implementation of best practices to make things more accessible.</a:t>
            </a:r>
          </a:p>
          <a:p>
            <a:pPr rtl="0"/>
            <a:r>
              <a:rPr lang="en-CA" sz="1200" b="0" i="0" u="none" strike="noStrike" kern="1200" dirty="0">
                <a:solidFill>
                  <a:schemeClr val="tx1"/>
                </a:solidFill>
                <a:effectLst/>
                <a:latin typeface="+mn-lt"/>
                <a:ea typeface="+mn-ea"/>
                <a:cs typeface="+mn-cs"/>
              </a:rPr>
              <a:t>As a team, we collaboratively distribute responsibilities and create shared accountability.</a:t>
            </a:r>
            <a:endParaRPr lang="en-CA" b="0" dirty="0">
              <a:effectLst/>
            </a:endParaRPr>
          </a:p>
          <a:p>
            <a:pPr rtl="0"/>
            <a:r>
              <a:rPr lang="en-CA" sz="1200" b="0" i="0" u="none" strike="noStrike" kern="1200" dirty="0">
                <a:solidFill>
                  <a:schemeClr val="tx1"/>
                </a:solidFill>
                <a:effectLst/>
                <a:latin typeface="+mn-lt"/>
                <a:ea typeface="+mn-ea"/>
                <a:cs typeface="+mn-cs"/>
              </a:rPr>
              <a:t>When I started at Context about 10 years ago, this Taskforce did not exist. </a:t>
            </a:r>
            <a:endParaRPr lang="en-CA" b="0" dirty="0">
              <a:effectLst/>
            </a:endParaRPr>
          </a:p>
          <a:p>
            <a:pPr rtl="0"/>
            <a:r>
              <a:rPr lang="en-CA" sz="1200" b="0" i="0" u="none" strike="noStrike" kern="1200" dirty="0">
                <a:solidFill>
                  <a:schemeClr val="tx1"/>
                </a:solidFill>
                <a:effectLst/>
                <a:latin typeface="+mn-lt"/>
                <a:ea typeface="+mn-ea"/>
                <a:cs typeface="+mn-cs"/>
              </a:rPr>
              <a:t>This presentation summarizes our experiences and insights over the past 5+ years through overviews of how Context:</a:t>
            </a:r>
            <a:endParaRPr lang="en-CA" b="0" dirty="0">
              <a:effectLst/>
            </a:endParaRP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Addressed accessibility considerations prior to the Taskforce.</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Saw the need for something like this Taskforce, and pitched the Taskforce idea to company owners/Principals.</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Evolved the Taskforce as staff changed and the studio doubled in size.</a:t>
            </a:r>
          </a:p>
          <a:p>
            <a:pPr marL="171450" indent="-171450" rtl="0" fontAlgn="base">
              <a:buFont typeface="Arial" panose="020B0604020202020204" pitchFamily="34" charset="0"/>
              <a:buChar char="•"/>
            </a:pPr>
            <a:r>
              <a:rPr lang="en-CA" sz="1200" b="0" i="0" u="none" strike="noStrike" kern="1200" dirty="0">
                <a:solidFill>
                  <a:schemeClr val="tx1"/>
                </a:solidFill>
                <a:effectLst/>
                <a:latin typeface="+mn-lt"/>
                <a:ea typeface="+mn-ea"/>
                <a:cs typeface="+mn-cs"/>
              </a:rPr>
              <a:t>Operate the Taskforce today.</a:t>
            </a:r>
          </a:p>
          <a:p>
            <a:pPr rtl="0"/>
            <a:r>
              <a:rPr lang="en-CA" sz="1200" b="0" i="0" u="none" strike="noStrike" kern="1200" dirty="0">
                <a:solidFill>
                  <a:schemeClr val="tx1"/>
                </a:solidFill>
                <a:effectLst/>
                <a:latin typeface="+mn-lt"/>
                <a:ea typeface="+mn-ea"/>
                <a:cs typeface="+mn-cs"/>
              </a:rPr>
              <a:t>By sharing our story, our trials and errors and learnings and successes, we hope to help other organizations who may also have limited resources establish their own sustainable approaches to accessibility.</a:t>
            </a:r>
            <a:endParaRPr lang="en-CA" b="0" dirty="0">
              <a:effectLst/>
            </a:endParaRPr>
          </a:p>
          <a:p>
            <a:br>
              <a:rPr lang="en-CA" b="0" dirty="0">
                <a:effectLst/>
              </a:rPr>
            </a:b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CA" smtClean="0"/>
              <a:t>7</a:t>
            </a:fld>
            <a:endParaRPr lang="en-CA" dirty="0"/>
          </a:p>
        </p:txBody>
      </p:sp>
    </p:spTree>
    <p:extLst>
      <p:ext uri="{BB962C8B-B14F-4D97-AF65-F5344CB8AC3E}">
        <p14:creationId xmlns:p14="http://schemas.microsoft.com/office/powerpoint/2010/main" val="913719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I want to share a little bit about our culture, because the development of the Taskforce embodies all of these things. And for any organization it’s really important to reflect on what </a:t>
            </a:r>
            <a:r>
              <a:rPr lang="en-CA" sz="1200" b="0" i="1" u="none" strike="noStrike" kern="1200" dirty="0">
                <a:solidFill>
                  <a:schemeClr val="tx1"/>
                </a:solidFill>
                <a:effectLst/>
                <a:latin typeface="+mn-lt"/>
                <a:ea typeface="+mn-ea"/>
                <a:cs typeface="+mn-cs"/>
              </a:rPr>
              <a:t>your </a:t>
            </a:r>
            <a:r>
              <a:rPr lang="en-CA" sz="1200" b="0" i="0" u="none" strike="noStrike" kern="1200" dirty="0">
                <a:solidFill>
                  <a:schemeClr val="tx1"/>
                </a:solidFill>
                <a:effectLst/>
                <a:latin typeface="+mn-lt"/>
                <a:ea typeface="+mn-ea"/>
                <a:cs typeface="+mn-cs"/>
              </a:rPr>
              <a:t>culture is like to figure out what might work best for you.</a:t>
            </a:r>
            <a:endParaRPr lang="en-CA" b="0" dirty="0">
              <a:effectLst/>
            </a:endParaRPr>
          </a:p>
          <a:p>
            <a:pPr marL="171450" indent="-171450" rtl="0">
              <a:buFont typeface="Arial" panose="020B0604020202020204" pitchFamily="34" charset="0"/>
              <a:buChar char="•"/>
            </a:pPr>
            <a:r>
              <a:rPr lang="en-CA" sz="1200" b="0" i="0" u="none" strike="noStrike" kern="1200" dirty="0">
                <a:solidFill>
                  <a:schemeClr val="tx1"/>
                </a:solidFill>
                <a:effectLst/>
                <a:latin typeface="+mn-lt"/>
                <a:ea typeface="+mn-ea"/>
                <a:cs typeface="+mn-cs"/>
              </a:rPr>
              <a:t>A few years back as we were growing, we took some time to pause and reflect on what makes us tick - what we care about, what our philosophy is - so that we could continue to keep them in mind as we grew. </a:t>
            </a:r>
            <a:endParaRPr lang="en-CA" b="0" dirty="0">
              <a:effectLst/>
            </a:endParaRPr>
          </a:p>
          <a:p>
            <a:pPr marL="171450" indent="-171450" rtl="0">
              <a:buFont typeface="Arial" panose="020B0604020202020204" pitchFamily="34" charset="0"/>
              <a:buChar char="•"/>
            </a:pPr>
            <a:r>
              <a:rPr lang="en-CA" sz="1200" b="0" i="0" u="none" strike="noStrike" kern="1200" dirty="0">
                <a:solidFill>
                  <a:schemeClr val="tx1"/>
                </a:solidFill>
                <a:effectLst/>
                <a:latin typeface="+mn-lt"/>
                <a:ea typeface="+mn-ea"/>
                <a:cs typeface="+mn-cs"/>
              </a:rPr>
              <a:t>We determined these were our core values. </a:t>
            </a:r>
            <a:r>
              <a:rPr lang="en-CA" sz="1200" b="1" i="1" u="none" strike="noStrike" kern="1200" dirty="0">
                <a:solidFill>
                  <a:schemeClr val="tx1"/>
                </a:solidFill>
                <a:effectLst/>
                <a:latin typeface="+mn-lt"/>
                <a:ea typeface="+mn-ea"/>
                <a:cs typeface="+mn-cs"/>
              </a:rPr>
              <a:t>[read slide points]</a:t>
            </a:r>
          </a:p>
          <a:p>
            <a:pPr marL="171450" indent="-171450" rtl="0">
              <a:buFont typeface="Arial" panose="020B0604020202020204" pitchFamily="34" charset="0"/>
              <a:buChar char="•"/>
            </a:pPr>
            <a:r>
              <a:rPr lang="en-CA" sz="1200" b="0" i="0" u="none" strike="noStrike" kern="1200" dirty="0">
                <a:solidFill>
                  <a:schemeClr val="tx1"/>
                </a:solidFill>
                <a:effectLst/>
                <a:latin typeface="+mn-lt"/>
                <a:ea typeface="+mn-ea"/>
                <a:cs typeface="+mn-cs"/>
              </a:rPr>
              <a:t>There’s more detail to each value, which is on our website, but that’s it in a nutshell.</a:t>
            </a:r>
            <a:endParaRPr lang="en-CA" b="0" dirty="0">
              <a:effectLst/>
            </a:endParaRPr>
          </a:p>
          <a:p>
            <a:pPr marL="171450" indent="-171450" rtl="0">
              <a:buFont typeface="Arial" panose="020B0604020202020204" pitchFamily="34" charset="0"/>
              <a:buChar char="•"/>
            </a:pPr>
            <a:r>
              <a:rPr lang="en-CA" sz="1200" b="0" i="0" u="none" strike="noStrike" kern="1200" dirty="0">
                <a:solidFill>
                  <a:schemeClr val="tx1"/>
                </a:solidFill>
                <a:effectLst/>
                <a:latin typeface="+mn-lt"/>
                <a:ea typeface="+mn-ea"/>
                <a:cs typeface="+mn-cs"/>
              </a:rPr>
              <a:t>You’ll see a lot of these themes come through as we talk about what we went through.</a:t>
            </a:r>
            <a:endParaRPr lang="en-CA" b="0" dirty="0">
              <a:effectLst/>
            </a:endParaRPr>
          </a:p>
        </p:txBody>
      </p:sp>
      <p:sp>
        <p:nvSpPr>
          <p:cNvPr id="4" name="Slide Number Placeholder 3"/>
          <p:cNvSpPr>
            <a:spLocks noGrp="1"/>
          </p:cNvSpPr>
          <p:nvPr>
            <p:ph type="sldNum" sz="quarter" idx="5"/>
          </p:nvPr>
        </p:nvSpPr>
        <p:spPr/>
        <p:txBody>
          <a:bodyPr/>
          <a:lstStyle/>
          <a:p>
            <a:fld id="{F93199CD-3E1B-4AE6-990F-76F925F5EA9F}" type="slidenum">
              <a:rPr lang="en-CA" smtClean="0"/>
              <a:t>8</a:t>
            </a:fld>
            <a:endParaRPr lang="en-CA" dirty="0"/>
          </a:p>
        </p:txBody>
      </p:sp>
    </p:spTree>
    <p:extLst>
      <p:ext uri="{BB962C8B-B14F-4D97-AF65-F5344CB8AC3E}">
        <p14:creationId xmlns:p14="http://schemas.microsoft.com/office/powerpoint/2010/main" val="1010965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CA" sz="1200" b="0" i="0" u="none" strike="noStrike" kern="1200" dirty="0">
                <a:solidFill>
                  <a:schemeClr val="tx1"/>
                </a:solidFill>
                <a:effectLst/>
                <a:latin typeface="+mn-lt"/>
                <a:ea typeface="+mn-ea"/>
                <a:cs typeface="+mn-cs"/>
              </a:rPr>
              <a:t>As a creative studio, we’re not accessibility specialists. We’re not a company focused on remediating PDFs, for example, or auditing companies for compliance.</a:t>
            </a:r>
            <a:endParaRPr lang="en-CA" b="0" dirty="0">
              <a:effectLst/>
            </a:endParaRPr>
          </a:p>
          <a:p>
            <a:pPr rtl="0"/>
            <a:r>
              <a:rPr lang="en-CA" sz="1200" b="0" i="0" u="none" strike="noStrike" kern="1200" dirty="0">
                <a:solidFill>
                  <a:schemeClr val="tx1"/>
                </a:solidFill>
                <a:effectLst/>
                <a:latin typeface="+mn-lt"/>
                <a:ea typeface="+mn-ea"/>
                <a:cs typeface="+mn-cs"/>
              </a:rPr>
              <a:t>But we still have an important role to play.</a:t>
            </a:r>
            <a:endParaRPr lang="en-CA" b="0" dirty="0">
              <a:effectLst/>
            </a:endParaRPr>
          </a:p>
          <a:p>
            <a:pPr rtl="0"/>
            <a:r>
              <a:rPr lang="en-CA" sz="1200" b="0" i="0" u="none" strike="noStrike" kern="1200" dirty="0">
                <a:solidFill>
                  <a:schemeClr val="tx1"/>
                </a:solidFill>
                <a:effectLst/>
                <a:latin typeface="+mn-lt"/>
                <a:ea typeface="+mn-ea"/>
                <a:cs typeface="+mn-cs"/>
              </a:rPr>
              <a:t>I’m probably speaking to many of the converted already.</a:t>
            </a:r>
            <a:endParaRPr lang="en-CA" b="0" dirty="0">
              <a:effectLst/>
            </a:endParaRPr>
          </a:p>
          <a:p>
            <a:pPr rtl="0"/>
            <a:r>
              <a:rPr lang="en-CA" sz="1200" b="0" i="0" u="none" strike="noStrike" kern="1200" dirty="0">
                <a:solidFill>
                  <a:schemeClr val="tx1"/>
                </a:solidFill>
                <a:effectLst/>
                <a:latin typeface="+mn-lt"/>
                <a:ea typeface="+mn-ea"/>
                <a:cs typeface="+mn-cs"/>
              </a:rPr>
              <a:t>You’re probably here because you believe accessibility is everyone’s business, and you want to contribute to a positive and more inclusive world.</a:t>
            </a:r>
            <a:endParaRPr lang="en-CA" b="0" dirty="0">
              <a:effectLst/>
            </a:endParaRPr>
          </a:p>
          <a:p>
            <a:pPr rtl="0"/>
            <a:br>
              <a:rPr lang="en-CA" b="0" dirty="0">
                <a:effectLst/>
              </a:rPr>
            </a:br>
            <a:r>
              <a:rPr lang="en-CA" sz="1200" b="0" i="0" u="none" strike="noStrike" kern="1200" dirty="0">
                <a:solidFill>
                  <a:schemeClr val="tx1"/>
                </a:solidFill>
                <a:effectLst/>
                <a:latin typeface="+mn-lt"/>
                <a:ea typeface="+mn-ea"/>
                <a:cs typeface="+mn-cs"/>
              </a:rPr>
              <a:t>The principles we focus on are, which many of you likely share:</a:t>
            </a:r>
            <a:endParaRPr lang="en-CA" b="0" dirty="0">
              <a:effectLst/>
            </a:endParaRPr>
          </a:p>
          <a:p>
            <a:pPr rtl="0"/>
            <a:r>
              <a:rPr lang="en-CA" sz="1200" b="1" i="1" u="none" strike="noStrike" kern="1200" dirty="0">
                <a:solidFill>
                  <a:schemeClr val="tx1"/>
                </a:solidFill>
                <a:effectLst/>
                <a:latin typeface="+mn-lt"/>
                <a:ea typeface="+mn-ea"/>
                <a:cs typeface="+mn-cs"/>
              </a:rPr>
              <a:t>[read slide points]</a:t>
            </a:r>
            <a:endParaRPr lang="en-CA" b="1" i="1" dirty="0">
              <a:effectLst/>
            </a:endParaRPr>
          </a:p>
          <a:p>
            <a:pPr rtl="0"/>
            <a:br>
              <a:rPr lang="en-CA" b="0" dirty="0">
                <a:effectLst/>
              </a:rPr>
            </a:br>
            <a:r>
              <a:rPr lang="en-CA" b="0" dirty="0">
                <a:effectLst/>
              </a:rPr>
              <a:t>As our values on the previous slide indicate, o</a:t>
            </a:r>
            <a:r>
              <a:rPr lang="en-CA" sz="1200" b="0" i="0" u="none" strike="noStrike" kern="1200" dirty="0">
                <a:solidFill>
                  <a:schemeClr val="tx1"/>
                </a:solidFill>
                <a:effectLst/>
                <a:latin typeface="+mn-lt"/>
                <a:ea typeface="+mn-ea"/>
                <a:cs typeface="+mn-cs"/>
              </a:rPr>
              <a:t>ur team culture is very inquisitive - we want to really dig in deep, not just follow instructions without understanding why. Technology is a tool that can be used to help support accessibility, but it’s not the same as accessibility – and technology is always changing, we’re always learning. The better we understand accessibility principles and best practices, the more effective we can be in problem-solving and helping to create effective solutions from the ground up.</a:t>
            </a:r>
            <a:endParaRPr lang="en-CA" b="0" dirty="0">
              <a:effectLst/>
            </a:endParaRPr>
          </a:p>
          <a:p>
            <a:pPr rtl="0"/>
            <a:r>
              <a:rPr lang="en-CA" sz="1200" b="0" i="0" u="none" strike="noStrike" kern="1200" dirty="0">
                <a:solidFill>
                  <a:schemeClr val="tx1"/>
                </a:solidFill>
                <a:effectLst/>
                <a:latin typeface="+mn-lt"/>
                <a:ea typeface="+mn-ea"/>
                <a:cs typeface="+mn-cs"/>
              </a:rPr>
              <a:t>For example, if there’s a communication piece being created, sometimes people might default to resolving accessibility needs as “OK there will be an accessible PDF of the piece.”</a:t>
            </a:r>
            <a:endParaRPr lang="en-CA" b="0" dirty="0">
              <a:effectLst/>
            </a:endParaRPr>
          </a:p>
          <a:p>
            <a:pPr rtl="0"/>
            <a:r>
              <a:rPr lang="en-CA" sz="1200" b="0" i="0" u="none" strike="noStrike" kern="1200" dirty="0">
                <a:solidFill>
                  <a:schemeClr val="tx1"/>
                </a:solidFill>
                <a:effectLst/>
                <a:latin typeface="+mn-lt"/>
                <a:ea typeface="+mn-ea"/>
                <a:cs typeface="+mn-cs"/>
              </a:rPr>
              <a:t>But maybe accessible PDF </a:t>
            </a:r>
            <a:r>
              <a:rPr lang="en-CA" sz="1200" b="1" i="1" u="none" strike="noStrike" kern="1200" dirty="0">
                <a:solidFill>
                  <a:schemeClr val="tx1"/>
                </a:solidFill>
                <a:effectLst/>
                <a:latin typeface="+mn-lt"/>
                <a:ea typeface="+mn-ea"/>
                <a:cs typeface="+mn-cs"/>
              </a:rPr>
              <a:t>isn’t</a:t>
            </a:r>
            <a:r>
              <a:rPr lang="en-CA" sz="1200" b="0" i="0" u="none" strike="noStrike" kern="1200" dirty="0">
                <a:solidFill>
                  <a:schemeClr val="tx1"/>
                </a:solidFill>
                <a:effectLst/>
                <a:latin typeface="+mn-lt"/>
                <a:ea typeface="+mn-ea"/>
                <a:cs typeface="+mn-cs"/>
              </a:rPr>
              <a:t> the best solution for the project and the audience’s needs.</a:t>
            </a:r>
            <a:endParaRPr lang="en-CA" b="0" dirty="0">
              <a:effectLst/>
            </a:endParaRPr>
          </a:p>
          <a:p>
            <a:pPr rtl="0"/>
            <a:r>
              <a:rPr lang="en-CA" sz="1200" b="0" i="0" u="none" strike="noStrike" kern="1200" dirty="0">
                <a:solidFill>
                  <a:schemeClr val="tx1"/>
                </a:solidFill>
                <a:effectLst/>
                <a:latin typeface="+mn-lt"/>
                <a:ea typeface="+mn-ea"/>
                <a:cs typeface="+mn-cs"/>
              </a:rPr>
              <a:t>Practically speaking, understanding the principles helps us do our job better, and provide value to our clients too.</a:t>
            </a:r>
            <a:endParaRPr lang="en-CA" b="0" dirty="0">
              <a:effectLst/>
            </a:endParaRPr>
          </a:p>
          <a:p>
            <a:br>
              <a:rPr lang="en-CA" dirty="0"/>
            </a:b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CA" smtClean="0"/>
              <a:t>9</a:t>
            </a:fld>
            <a:endParaRPr lang="en-CA" dirty="0"/>
          </a:p>
        </p:txBody>
      </p:sp>
    </p:spTree>
    <p:extLst>
      <p:ext uri="{BB962C8B-B14F-4D97-AF65-F5344CB8AC3E}">
        <p14:creationId xmlns:p14="http://schemas.microsoft.com/office/powerpoint/2010/main" val="3274751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b="1" cap="none" spc="0">
                <a:ln w="9525">
                  <a:noFill/>
                  <a:prstDash val="solid"/>
                </a:ln>
                <a:solidFill>
                  <a:schemeClr val="tx1"/>
                </a:solidFill>
                <a:effectLst/>
              </a:defRPr>
            </a:lvl1pPr>
          </a:lstStyle>
          <a:p>
            <a:r>
              <a:rPr lang="en-US"/>
              <a:t>Click to edit Master title style</a:t>
            </a:r>
            <a:endParaRPr dirty="0"/>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b="1"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a:extLst>
              <a:ext uri="{FF2B5EF4-FFF2-40B4-BE49-F238E27FC236}">
                <a16:creationId xmlns:a16="http://schemas.microsoft.com/office/drawing/2014/main" id="{CE7C7F7E-E9EC-9E91-FE17-D78DD2D6D606}"/>
              </a:ext>
            </a:extLst>
          </p:cNvPr>
          <p:cNvSpPr>
            <a:spLocks noGrp="1"/>
          </p:cNvSpPr>
          <p:nvPr>
            <p:ph type="ftr" sz="quarter" idx="10"/>
          </p:nvPr>
        </p:nvSpPr>
        <p:spPr/>
        <p:txBody>
          <a:bodyPr/>
          <a:lstStyle/>
          <a:p>
            <a:r>
              <a:rPr lang="en-US"/>
              <a:t>IDEA11y | Context Creative</a:t>
            </a:r>
            <a:endParaRPr lang="en-US" dirty="0"/>
          </a:p>
        </p:txBody>
      </p:sp>
      <p:sp>
        <p:nvSpPr>
          <p:cNvPr id="6" name="Slide Number Placeholder 5">
            <a:extLst>
              <a:ext uri="{FF2B5EF4-FFF2-40B4-BE49-F238E27FC236}">
                <a16:creationId xmlns:a16="http://schemas.microsoft.com/office/drawing/2014/main" id="{600834A2-2F74-2B5A-4FBE-A8B5C60F3D6F}"/>
              </a:ext>
            </a:extLst>
          </p:cNvPr>
          <p:cNvSpPr>
            <a:spLocks noGrp="1"/>
          </p:cNvSpPr>
          <p:nvPr>
            <p:ph type="sldNum" sz="quarter" idx="11"/>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6780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4" name="Footer Placeholder 3"/>
          <p:cNvSpPr>
            <a:spLocks noGrp="1"/>
          </p:cNvSpPr>
          <p:nvPr>
            <p:ph type="ftr" sz="quarter" idx="11"/>
          </p:nvPr>
        </p:nvSpPr>
        <p:spPr>
          <a:xfrm>
            <a:off x="1522413" y="6400800"/>
            <a:ext cx="6553199" cy="276228"/>
          </a:xfrm>
          <a:prstGeom prst="rect">
            <a:avLst/>
          </a:prstGeom>
        </p:spPr>
        <p:txBody>
          <a:bodyPr/>
          <a:lstStyle/>
          <a:p>
            <a:r>
              <a:rPr lang="en-US"/>
              <a:t>IDEA11y | Context Creative</a:t>
            </a:r>
            <a:endParaRPr lang="en-US" dirty="0"/>
          </a:p>
        </p:txBody>
      </p:sp>
      <p:sp>
        <p:nvSpPr>
          <p:cNvPr id="3" name="Date Placeholder 2"/>
          <p:cNvSpPr>
            <a:spLocks noGrp="1"/>
          </p:cNvSpPr>
          <p:nvPr>
            <p:ph type="dt" sz="half" idx="10"/>
          </p:nvPr>
        </p:nvSpPr>
        <p:spPr>
          <a:xfrm>
            <a:off x="8226422" y="6400800"/>
            <a:ext cx="1449389" cy="276228"/>
          </a:xfrm>
          <a:prstGeom prst="rect">
            <a:avLst/>
          </a:prstGeom>
        </p:spPr>
        <p:txBody>
          <a:bodyPr/>
          <a:lstStyle/>
          <a:p>
            <a:endParaRPr lang="en-US" dirty="0"/>
          </a:p>
        </p:txBody>
      </p:sp>
      <p:sp>
        <p:nvSpPr>
          <p:cNvPr id="5" name="Slide Number Placeholder 4"/>
          <p:cNvSpPr>
            <a:spLocks noGrp="1"/>
          </p:cNvSpPr>
          <p:nvPr>
            <p:ph type="sldNum" sz="quarter" idx="12"/>
          </p:nvPr>
        </p:nvSpPr>
        <p:spPr>
          <a:xfrm>
            <a:off x="9828211" y="6400800"/>
            <a:ext cx="838201" cy="276228"/>
          </a:xfrm>
          <a:prstGeom prst="rect">
            <a:avLst/>
          </a:prstGeom>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05458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522413" y="6400800"/>
            <a:ext cx="6553199" cy="276228"/>
          </a:xfrm>
          <a:prstGeom prst="rect">
            <a:avLst/>
          </a:prstGeom>
        </p:spPr>
        <p:txBody>
          <a:bodyPr/>
          <a:lstStyle/>
          <a:p>
            <a:r>
              <a:rPr lang="en-US"/>
              <a:t>IDEA11y | Context Creative</a:t>
            </a:r>
            <a:endParaRPr lang="en-US" dirty="0"/>
          </a:p>
        </p:txBody>
      </p:sp>
      <p:sp>
        <p:nvSpPr>
          <p:cNvPr id="2" name="Date Placeholder 1"/>
          <p:cNvSpPr>
            <a:spLocks noGrp="1"/>
          </p:cNvSpPr>
          <p:nvPr>
            <p:ph type="dt" sz="half" idx="10"/>
          </p:nvPr>
        </p:nvSpPr>
        <p:spPr>
          <a:xfrm>
            <a:off x="8226422" y="6400800"/>
            <a:ext cx="1449389" cy="276228"/>
          </a:xfrm>
          <a:prstGeom prst="rect">
            <a:avLst/>
          </a:prstGeom>
        </p:spPr>
        <p:txBody>
          <a:bodyPr/>
          <a:lstStyle/>
          <a:p>
            <a:endParaRPr lang="en-US" dirty="0"/>
          </a:p>
        </p:txBody>
      </p:sp>
      <p:sp>
        <p:nvSpPr>
          <p:cNvPr id="4" name="Slide Number Placeholder 3"/>
          <p:cNvSpPr>
            <a:spLocks noGrp="1"/>
          </p:cNvSpPr>
          <p:nvPr>
            <p:ph type="sldNum" sz="quarter" idx="12"/>
          </p:nvPr>
        </p:nvSpPr>
        <p:spPr>
          <a:xfrm>
            <a:off x="9828211" y="6400800"/>
            <a:ext cx="838201" cy="276228"/>
          </a:xfrm>
          <a:prstGeom prst="rect">
            <a:avLst/>
          </a:prstGeom>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84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522413" y="6400800"/>
            <a:ext cx="6553199" cy="276228"/>
          </a:xfrm>
          <a:prstGeom prst="rect">
            <a:avLst/>
          </a:prstGeom>
        </p:spPr>
        <p:txBody>
          <a:bodyPr/>
          <a:lstStyle/>
          <a:p>
            <a:r>
              <a:rPr lang="en-US"/>
              <a:t>IDEA11y | Context Creative</a:t>
            </a:r>
            <a:endParaRPr lang="en-US" dirty="0"/>
          </a:p>
        </p:txBody>
      </p:sp>
      <p:sp>
        <p:nvSpPr>
          <p:cNvPr id="5" name="Date Placeholder 4"/>
          <p:cNvSpPr>
            <a:spLocks noGrp="1"/>
          </p:cNvSpPr>
          <p:nvPr>
            <p:ph type="dt" sz="half" idx="10"/>
          </p:nvPr>
        </p:nvSpPr>
        <p:spPr>
          <a:xfrm>
            <a:off x="8226422" y="6400800"/>
            <a:ext cx="1449389" cy="276228"/>
          </a:xfrm>
          <a:prstGeom prst="rect">
            <a:avLst/>
          </a:prstGeom>
        </p:spPr>
        <p:txBody>
          <a:bodyPr/>
          <a:lstStyle/>
          <a:p>
            <a:endParaRPr lang="en-US" dirty="0"/>
          </a:p>
        </p:txBody>
      </p:sp>
      <p:sp>
        <p:nvSpPr>
          <p:cNvPr id="7" name="Slide Number Placeholder 6"/>
          <p:cNvSpPr>
            <a:spLocks noGrp="1"/>
          </p:cNvSpPr>
          <p:nvPr>
            <p:ph type="sldNum" sz="quarter" idx="12"/>
          </p:nvPr>
        </p:nvSpPr>
        <p:spPr>
          <a:xfrm>
            <a:off x="9828211" y="6400800"/>
            <a:ext cx="838201" cy="276228"/>
          </a:xfrm>
          <a:prstGeom prst="rect">
            <a:avLst/>
          </a:prstGeom>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6556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522413" y="6400800"/>
            <a:ext cx="6553199" cy="276228"/>
          </a:xfrm>
          <a:prstGeom prst="rect">
            <a:avLst/>
          </a:prstGeom>
        </p:spPr>
        <p:txBody>
          <a:bodyPr/>
          <a:lstStyle/>
          <a:p>
            <a:r>
              <a:rPr lang="en-US"/>
              <a:t>IDEA11y | Context Creative</a:t>
            </a:r>
            <a:endParaRPr lang="en-US" dirty="0"/>
          </a:p>
        </p:txBody>
      </p:sp>
      <p:sp>
        <p:nvSpPr>
          <p:cNvPr id="5" name="Date Placeholder 4"/>
          <p:cNvSpPr>
            <a:spLocks noGrp="1"/>
          </p:cNvSpPr>
          <p:nvPr>
            <p:ph type="dt" sz="half" idx="10"/>
          </p:nvPr>
        </p:nvSpPr>
        <p:spPr>
          <a:xfrm>
            <a:off x="8226422" y="6400800"/>
            <a:ext cx="1449389" cy="276228"/>
          </a:xfrm>
          <a:prstGeom prst="rect">
            <a:avLst/>
          </a:prstGeom>
        </p:spPr>
        <p:txBody>
          <a:bodyPr/>
          <a:lstStyle/>
          <a:p>
            <a:endParaRPr lang="en-US" dirty="0"/>
          </a:p>
        </p:txBody>
      </p:sp>
      <p:sp>
        <p:nvSpPr>
          <p:cNvPr id="7" name="Slide Number Placeholder 6"/>
          <p:cNvSpPr>
            <a:spLocks noGrp="1"/>
          </p:cNvSpPr>
          <p:nvPr>
            <p:ph type="sldNum" sz="quarter" idx="12"/>
          </p:nvPr>
        </p:nvSpPr>
        <p:spPr>
          <a:xfrm>
            <a:off x="9828211" y="6400800"/>
            <a:ext cx="838201" cy="276228"/>
          </a:xfrm>
          <a:prstGeom prst="rect">
            <a:avLst/>
          </a:prstGeom>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8511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a:xfrm>
            <a:off x="1522413" y="6400800"/>
            <a:ext cx="6553199" cy="276228"/>
          </a:xfrm>
          <a:prstGeom prst="rect">
            <a:avLst/>
          </a:prstGeom>
        </p:spPr>
        <p:txBody>
          <a:bodyPr/>
          <a:lstStyle/>
          <a:p>
            <a:r>
              <a:rPr lang="en-US"/>
              <a:t>IDEA11y | Context Creative</a:t>
            </a:r>
            <a:endParaRPr lang="en-US" dirty="0"/>
          </a:p>
        </p:txBody>
      </p:sp>
      <p:sp>
        <p:nvSpPr>
          <p:cNvPr id="4" name="Date Placeholder 3"/>
          <p:cNvSpPr>
            <a:spLocks noGrp="1"/>
          </p:cNvSpPr>
          <p:nvPr>
            <p:ph type="dt" sz="half" idx="10"/>
          </p:nvPr>
        </p:nvSpPr>
        <p:spPr>
          <a:xfrm>
            <a:off x="8226422" y="6400800"/>
            <a:ext cx="1449389" cy="276228"/>
          </a:xfrm>
          <a:prstGeom prst="rect">
            <a:avLst/>
          </a:prstGeom>
        </p:spPr>
        <p:txBody>
          <a:bodyPr/>
          <a:lstStyle/>
          <a:p>
            <a:endParaRPr lang="en-US" dirty="0"/>
          </a:p>
        </p:txBody>
      </p:sp>
      <p:sp>
        <p:nvSpPr>
          <p:cNvPr id="6" name="Slide Number Placeholder 5"/>
          <p:cNvSpPr>
            <a:spLocks noGrp="1"/>
          </p:cNvSpPr>
          <p:nvPr>
            <p:ph type="sldNum" sz="quarter" idx="12"/>
          </p:nvPr>
        </p:nvSpPr>
        <p:spPr>
          <a:xfrm>
            <a:off x="9828211" y="6400800"/>
            <a:ext cx="838201" cy="276228"/>
          </a:xfrm>
          <a:prstGeom prst="rect">
            <a:avLst/>
          </a:prstGeom>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41395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a:xfrm>
            <a:off x="1522413" y="6400800"/>
            <a:ext cx="6553199" cy="276228"/>
          </a:xfrm>
          <a:prstGeom prst="rect">
            <a:avLst/>
          </a:prstGeom>
        </p:spPr>
        <p:txBody>
          <a:bodyPr/>
          <a:lstStyle/>
          <a:p>
            <a:r>
              <a:rPr lang="en-US"/>
              <a:t>IDEA11y | Context Creative</a:t>
            </a:r>
            <a:endParaRPr lang="en-US" dirty="0"/>
          </a:p>
        </p:txBody>
      </p:sp>
      <p:sp>
        <p:nvSpPr>
          <p:cNvPr id="4" name="Date Placeholder 3"/>
          <p:cNvSpPr>
            <a:spLocks noGrp="1"/>
          </p:cNvSpPr>
          <p:nvPr>
            <p:ph type="dt" sz="half" idx="10"/>
          </p:nvPr>
        </p:nvSpPr>
        <p:spPr>
          <a:xfrm>
            <a:off x="8226422" y="6400800"/>
            <a:ext cx="1449389" cy="276228"/>
          </a:xfrm>
          <a:prstGeom prst="rect">
            <a:avLst/>
          </a:prstGeom>
        </p:spPr>
        <p:txBody>
          <a:bodyPr/>
          <a:lstStyle/>
          <a:p>
            <a:endParaRPr lang="en-US" dirty="0"/>
          </a:p>
        </p:txBody>
      </p:sp>
      <p:sp>
        <p:nvSpPr>
          <p:cNvPr id="6" name="Slide Number Placeholder 5"/>
          <p:cNvSpPr>
            <a:spLocks noGrp="1"/>
          </p:cNvSpPr>
          <p:nvPr>
            <p:ph type="sldNum" sz="quarter" idx="12"/>
          </p:nvPr>
        </p:nvSpPr>
        <p:spPr>
          <a:xfrm>
            <a:off x="9828211" y="6400800"/>
            <a:ext cx="838201" cy="276228"/>
          </a:xfrm>
          <a:prstGeom prst="rect">
            <a:avLst/>
          </a:prstGeom>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893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b="1" cap="none" spc="0">
                <a:ln w="9525">
                  <a:noFill/>
                  <a:prstDash val="solid"/>
                </a:ln>
                <a:solidFill>
                  <a:schemeClr val="tx1"/>
                </a:solidFill>
                <a:effectLst/>
              </a:defRPr>
            </a:lvl1pPr>
          </a:lstStyle>
          <a:p>
            <a:r>
              <a:rPr lang="en-US"/>
              <a:t>Click to edit Master title style</a:t>
            </a:r>
            <a:endParaRPr dirty="0"/>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b="1"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a:extLst>
              <a:ext uri="{FF2B5EF4-FFF2-40B4-BE49-F238E27FC236}">
                <a16:creationId xmlns:a16="http://schemas.microsoft.com/office/drawing/2014/main" id="{CE7C7F7E-E9EC-9E91-FE17-D78DD2D6D606}"/>
              </a:ext>
            </a:extLst>
          </p:cNvPr>
          <p:cNvSpPr>
            <a:spLocks noGrp="1"/>
          </p:cNvSpPr>
          <p:nvPr>
            <p:ph type="ftr" sz="quarter" idx="10"/>
          </p:nvPr>
        </p:nvSpPr>
        <p:spPr>
          <a:xfrm>
            <a:off x="684210" y="6172200"/>
            <a:ext cx="6553199" cy="352428"/>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IDEA11y | Context Creative</a:t>
            </a:r>
            <a:endParaRPr lang="en-US" dirty="0"/>
          </a:p>
        </p:txBody>
      </p:sp>
      <p:sp>
        <p:nvSpPr>
          <p:cNvPr id="6" name="Slide Number Placeholder 5">
            <a:extLst>
              <a:ext uri="{FF2B5EF4-FFF2-40B4-BE49-F238E27FC236}">
                <a16:creationId xmlns:a16="http://schemas.microsoft.com/office/drawing/2014/main" id="{600834A2-2F74-2B5A-4FBE-A8B5C60F3D6F}"/>
              </a:ext>
            </a:extLst>
          </p:cNvPr>
          <p:cNvSpPr>
            <a:spLocks noGrp="1"/>
          </p:cNvSpPr>
          <p:nvPr>
            <p:ph type="sldNum" sz="quarter" idx="11"/>
          </p:nvPr>
        </p:nvSpPr>
        <p:spPr>
          <a:xfrm>
            <a:off x="10681351" y="6172200"/>
            <a:ext cx="838201" cy="352428"/>
          </a:xfrm>
          <a:prstGeom prst="rect">
            <a:avLst/>
          </a:prstGeom>
        </p:spPr>
        <p:txBody>
          <a:bodyPr/>
          <a:lstStyle>
            <a:defPPr>
              <a:defRPr lang="en-US"/>
            </a:defPPr>
            <a:lvl1pPr marL="0" algn="l" defTabSz="914400" rtl="0" eaLnBrk="1" latinLnBrk="0" hangingPunct="1">
              <a:defRPr sz="2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8807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50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9490E-0995-4841-AC83-0569CDF8088D}"/>
              </a:ext>
            </a:extLst>
          </p:cNvPr>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18D7A6-7F89-4F0B-BF5F-527BA1D51262}"/>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0CD328-85EB-4DDF-99EE-CAD2E3137E1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4EAFC41-6905-4F71-B710-8051532169AE}"/>
              </a:ext>
            </a:extLst>
          </p:cNvPr>
          <p:cNvSpPr>
            <a:spLocks noGrp="1"/>
          </p:cNvSpPr>
          <p:nvPr>
            <p:ph type="ftr" sz="quarter" idx="11"/>
          </p:nvPr>
        </p:nvSpPr>
        <p:spPr/>
        <p:txBody>
          <a:bodyPr/>
          <a:lstStyle/>
          <a:p>
            <a:r>
              <a:rPr lang="en-US"/>
              <a:t>IDEA11y | Context Creative</a:t>
            </a:r>
          </a:p>
        </p:txBody>
      </p:sp>
      <p:sp>
        <p:nvSpPr>
          <p:cNvPr id="6" name="Slide Number Placeholder 5">
            <a:extLst>
              <a:ext uri="{FF2B5EF4-FFF2-40B4-BE49-F238E27FC236}">
                <a16:creationId xmlns:a16="http://schemas.microsoft.com/office/drawing/2014/main" id="{D6304C7F-7E0E-4838-8CE6-215C22439411}"/>
              </a:ext>
            </a:extLst>
          </p:cNvPr>
          <p:cNvSpPr>
            <a:spLocks noGrp="1"/>
          </p:cNvSpPr>
          <p:nvPr>
            <p:ph type="sldNum" sz="quarter" idx="12"/>
          </p:nvPr>
        </p:nvSpPr>
        <p:spPr/>
        <p:txBody>
          <a:bodyPr/>
          <a:lstStyle/>
          <a:p>
            <a:fld id="{B5D8C9E5-63F1-4EAA-A2AD-5F091C260A07}" type="slidenum">
              <a:rPr lang="en-US" smtClean="0"/>
              <a:t>‹#›</a:t>
            </a:fld>
            <a:endParaRPr lang="en-US"/>
          </a:p>
        </p:txBody>
      </p:sp>
    </p:spTree>
    <p:extLst>
      <p:ext uri="{BB962C8B-B14F-4D97-AF65-F5344CB8AC3E}">
        <p14:creationId xmlns:p14="http://schemas.microsoft.com/office/powerpoint/2010/main" val="1826471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B894-6B18-4134-BA81-EABF2DF2FA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E1DE-EEF1-49FD-8BFE-61ACEC87C1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BC7DF-1DD9-42BD-93CF-391789F803B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A673762-5689-458A-A68E-EE1E6CA2C21C}"/>
              </a:ext>
            </a:extLst>
          </p:cNvPr>
          <p:cNvSpPr>
            <a:spLocks noGrp="1"/>
          </p:cNvSpPr>
          <p:nvPr>
            <p:ph type="ftr" sz="quarter" idx="11"/>
          </p:nvPr>
        </p:nvSpPr>
        <p:spPr/>
        <p:txBody>
          <a:bodyPr/>
          <a:lstStyle/>
          <a:p>
            <a:r>
              <a:rPr lang="en-US"/>
              <a:t>IDEA11y | Context Creative</a:t>
            </a:r>
          </a:p>
        </p:txBody>
      </p:sp>
      <p:sp>
        <p:nvSpPr>
          <p:cNvPr id="6" name="Slide Number Placeholder 5">
            <a:extLst>
              <a:ext uri="{FF2B5EF4-FFF2-40B4-BE49-F238E27FC236}">
                <a16:creationId xmlns:a16="http://schemas.microsoft.com/office/drawing/2014/main" id="{91341A47-18D2-4799-AA6C-911E765340FB}"/>
              </a:ext>
            </a:extLst>
          </p:cNvPr>
          <p:cNvSpPr>
            <a:spLocks noGrp="1"/>
          </p:cNvSpPr>
          <p:nvPr>
            <p:ph type="sldNum" sz="quarter" idx="12"/>
          </p:nvPr>
        </p:nvSpPr>
        <p:spPr/>
        <p:txBody>
          <a:bodyPr/>
          <a:lstStyle/>
          <a:p>
            <a:fld id="{B5D8C9E5-63F1-4EAA-A2AD-5F091C260A07}" type="slidenum">
              <a:rPr lang="en-US" smtClean="0"/>
              <a:t>‹#›</a:t>
            </a:fld>
            <a:endParaRPr lang="en-US"/>
          </a:p>
        </p:txBody>
      </p:sp>
    </p:spTree>
    <p:extLst>
      <p:ext uri="{BB962C8B-B14F-4D97-AF65-F5344CB8AC3E}">
        <p14:creationId xmlns:p14="http://schemas.microsoft.com/office/powerpoint/2010/main" val="203993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6F9B01B5-30FD-6B28-B63B-C199220F928C}"/>
              </a:ext>
            </a:extLst>
          </p:cNvPr>
          <p:cNvSpPr>
            <a:spLocks noGrp="1"/>
          </p:cNvSpPr>
          <p:nvPr>
            <p:ph type="title"/>
          </p:nvPr>
        </p:nvSpPr>
        <p:spPr>
          <a:xfrm>
            <a:off x="684210" y="-1"/>
            <a:ext cx="10846742" cy="1117751"/>
          </a:xfrm>
        </p:spPr>
        <p:txBody>
          <a:bodyPr>
            <a:normAutofit/>
          </a:bodyPr>
          <a:lstStyle>
            <a:lvl1pPr>
              <a:defRPr sz="3000">
                <a:solidFill>
                  <a:schemeClr val="bg1"/>
                </a:solidFill>
              </a:defRPr>
            </a:lvl1pPr>
          </a:lstStyle>
          <a:p>
            <a:r>
              <a:rPr lang="en-US" dirty="0"/>
              <a:t>Click to edit Master title style</a:t>
            </a:r>
            <a:endParaRPr dirty="0"/>
          </a:p>
        </p:txBody>
      </p:sp>
      <p:sp>
        <p:nvSpPr>
          <p:cNvPr id="3" name="Content Placeholder 2"/>
          <p:cNvSpPr>
            <a:spLocks noGrp="1"/>
          </p:cNvSpPr>
          <p:nvPr>
            <p:ph idx="1"/>
          </p:nvPr>
        </p:nvSpPr>
        <p:spPr>
          <a:xfrm>
            <a:off x="684210" y="1371599"/>
            <a:ext cx="10835342" cy="4114801"/>
          </a:xfrm>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6" name="Footer Placeholder 15">
            <a:extLst>
              <a:ext uri="{FF2B5EF4-FFF2-40B4-BE49-F238E27FC236}">
                <a16:creationId xmlns:a16="http://schemas.microsoft.com/office/drawing/2014/main" id="{442EBE71-B8D1-F825-4095-CB7D485A8FBD}"/>
              </a:ext>
            </a:extLst>
          </p:cNvPr>
          <p:cNvSpPr>
            <a:spLocks noGrp="1"/>
          </p:cNvSpPr>
          <p:nvPr>
            <p:ph type="ftr" sz="quarter" idx="10"/>
          </p:nvPr>
        </p:nvSpPr>
        <p:spPr/>
        <p:txBody>
          <a:bodyPr/>
          <a:lstStyle/>
          <a:p>
            <a:r>
              <a:rPr lang="en-US"/>
              <a:t>IDEA11y | Context Creative</a:t>
            </a:r>
            <a:endParaRPr lang="en-US" dirty="0"/>
          </a:p>
        </p:txBody>
      </p:sp>
      <p:sp>
        <p:nvSpPr>
          <p:cNvPr id="17" name="Slide Number Placeholder 16">
            <a:extLst>
              <a:ext uri="{FF2B5EF4-FFF2-40B4-BE49-F238E27FC236}">
                <a16:creationId xmlns:a16="http://schemas.microsoft.com/office/drawing/2014/main" id="{088267B1-9E2B-E253-A65F-DE3053621B35}"/>
              </a:ext>
            </a:extLst>
          </p:cNvPr>
          <p:cNvSpPr>
            <a:spLocks noGrp="1"/>
          </p:cNvSpPr>
          <p:nvPr>
            <p:ph type="sldNum" sz="quarter" idx="11"/>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93880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BFAB8-A9ED-49E7-AFF0-15405468679A}"/>
              </a:ext>
            </a:extLst>
          </p:cNvPr>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3EF445-02E2-40A9-9A59-A6D0984D01DC}"/>
              </a:ext>
            </a:extLst>
          </p:cNvPr>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F40FEA-09A1-47E7-8A77-61B1DCB8226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FFB414C-A2FF-4C5B-80EA-79B31E52CD1C}"/>
              </a:ext>
            </a:extLst>
          </p:cNvPr>
          <p:cNvSpPr>
            <a:spLocks noGrp="1"/>
          </p:cNvSpPr>
          <p:nvPr>
            <p:ph type="ftr" sz="quarter" idx="11"/>
          </p:nvPr>
        </p:nvSpPr>
        <p:spPr/>
        <p:txBody>
          <a:bodyPr/>
          <a:lstStyle/>
          <a:p>
            <a:r>
              <a:rPr lang="en-US"/>
              <a:t>IDEA11y | Context Creative</a:t>
            </a:r>
          </a:p>
        </p:txBody>
      </p:sp>
      <p:sp>
        <p:nvSpPr>
          <p:cNvPr id="6" name="Slide Number Placeholder 5">
            <a:extLst>
              <a:ext uri="{FF2B5EF4-FFF2-40B4-BE49-F238E27FC236}">
                <a16:creationId xmlns:a16="http://schemas.microsoft.com/office/drawing/2014/main" id="{F8685DEA-C969-4C9B-89AB-736DCB74926D}"/>
              </a:ext>
            </a:extLst>
          </p:cNvPr>
          <p:cNvSpPr>
            <a:spLocks noGrp="1"/>
          </p:cNvSpPr>
          <p:nvPr>
            <p:ph type="sldNum" sz="quarter" idx="12"/>
          </p:nvPr>
        </p:nvSpPr>
        <p:spPr/>
        <p:txBody>
          <a:bodyPr/>
          <a:lstStyle/>
          <a:p>
            <a:fld id="{B5D8C9E5-63F1-4EAA-A2AD-5F091C260A07}" type="slidenum">
              <a:rPr lang="en-US" smtClean="0"/>
              <a:t>‹#›</a:t>
            </a:fld>
            <a:endParaRPr lang="en-US"/>
          </a:p>
        </p:txBody>
      </p:sp>
    </p:spTree>
    <p:extLst>
      <p:ext uri="{BB962C8B-B14F-4D97-AF65-F5344CB8AC3E}">
        <p14:creationId xmlns:p14="http://schemas.microsoft.com/office/powerpoint/2010/main" val="3875614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23EDE-B9D9-431B-8EB4-394EA2809C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929E35-991E-4118-93DC-992E0756BBAA}"/>
              </a:ext>
            </a:extLst>
          </p:cNvPr>
          <p:cNvSpPr>
            <a:spLocks noGrp="1"/>
          </p:cNvSpPr>
          <p:nvPr>
            <p:ph sz="half" idx="1"/>
          </p:nvPr>
        </p:nvSpPr>
        <p:spPr>
          <a:xfrm>
            <a:off x="838200" y="1825625"/>
            <a:ext cx="518001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AA70CF-B85C-41DC-8759-8A673E85BD7E}"/>
              </a:ext>
            </a:extLst>
          </p:cNvPr>
          <p:cNvSpPr>
            <a:spLocks noGrp="1"/>
          </p:cNvSpPr>
          <p:nvPr>
            <p:ph sz="half" idx="2"/>
          </p:nvPr>
        </p:nvSpPr>
        <p:spPr>
          <a:xfrm>
            <a:off x="6170613" y="1825625"/>
            <a:ext cx="51800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D75306-1BDE-4306-A45A-5C2E8AFE788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3A790A2-F42B-4E38-AC0F-5CE4AC41A214}"/>
              </a:ext>
            </a:extLst>
          </p:cNvPr>
          <p:cNvSpPr>
            <a:spLocks noGrp="1"/>
          </p:cNvSpPr>
          <p:nvPr>
            <p:ph type="ftr" sz="quarter" idx="11"/>
          </p:nvPr>
        </p:nvSpPr>
        <p:spPr/>
        <p:txBody>
          <a:bodyPr/>
          <a:lstStyle/>
          <a:p>
            <a:r>
              <a:rPr lang="en-US"/>
              <a:t>IDEA11y | Context Creative</a:t>
            </a:r>
          </a:p>
        </p:txBody>
      </p:sp>
      <p:sp>
        <p:nvSpPr>
          <p:cNvPr id="7" name="Slide Number Placeholder 6">
            <a:extLst>
              <a:ext uri="{FF2B5EF4-FFF2-40B4-BE49-F238E27FC236}">
                <a16:creationId xmlns:a16="http://schemas.microsoft.com/office/drawing/2014/main" id="{C63BB101-4788-4C29-96F1-93D1A2B13827}"/>
              </a:ext>
            </a:extLst>
          </p:cNvPr>
          <p:cNvSpPr>
            <a:spLocks noGrp="1"/>
          </p:cNvSpPr>
          <p:nvPr>
            <p:ph type="sldNum" sz="quarter" idx="12"/>
          </p:nvPr>
        </p:nvSpPr>
        <p:spPr/>
        <p:txBody>
          <a:bodyPr/>
          <a:lstStyle/>
          <a:p>
            <a:fld id="{B5D8C9E5-63F1-4EAA-A2AD-5F091C260A07}" type="slidenum">
              <a:rPr lang="en-US" smtClean="0"/>
              <a:t>‹#›</a:t>
            </a:fld>
            <a:endParaRPr lang="en-US"/>
          </a:p>
        </p:txBody>
      </p:sp>
    </p:spTree>
    <p:extLst>
      <p:ext uri="{BB962C8B-B14F-4D97-AF65-F5344CB8AC3E}">
        <p14:creationId xmlns:p14="http://schemas.microsoft.com/office/powerpoint/2010/main" val="1180396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7D986-1717-4501-8CBC-B64C97F5B8D2}"/>
              </a:ext>
            </a:extLst>
          </p:cNvPr>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E10A1D-3DFE-40F9-A861-CCD924EEA360}"/>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49D15E-B2E0-4115-9E42-2107EF8FF3C3}"/>
              </a:ext>
            </a:extLst>
          </p:cNvPr>
          <p:cNvSpPr>
            <a:spLocks noGrp="1"/>
          </p:cNvSpPr>
          <p:nvPr>
            <p:ph sz="half" idx="2"/>
          </p:nvPr>
        </p:nvSpPr>
        <p:spPr>
          <a:xfrm>
            <a:off x="839788" y="2505075"/>
            <a:ext cx="51562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366928-50F7-48AC-B6A3-8749DAAB6767}"/>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82ABC7-0AD9-493C-A748-61B8643E9ABD}"/>
              </a:ext>
            </a:extLst>
          </p:cNvPr>
          <p:cNvSpPr>
            <a:spLocks noGrp="1"/>
          </p:cNvSpPr>
          <p:nvPr>
            <p:ph sz="quarter" idx="4"/>
          </p:nvPr>
        </p:nvSpPr>
        <p:spPr>
          <a:xfrm>
            <a:off x="6170613" y="2505075"/>
            <a:ext cx="5181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5498FD-A9ED-4FC6-AB79-D2E92362BC8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3A16F2B-13AA-450B-A545-318012EBB2E1}"/>
              </a:ext>
            </a:extLst>
          </p:cNvPr>
          <p:cNvSpPr>
            <a:spLocks noGrp="1"/>
          </p:cNvSpPr>
          <p:nvPr>
            <p:ph type="ftr" sz="quarter" idx="11"/>
          </p:nvPr>
        </p:nvSpPr>
        <p:spPr/>
        <p:txBody>
          <a:bodyPr/>
          <a:lstStyle/>
          <a:p>
            <a:r>
              <a:rPr lang="en-US"/>
              <a:t>IDEA11y | Context Creative</a:t>
            </a:r>
          </a:p>
        </p:txBody>
      </p:sp>
      <p:sp>
        <p:nvSpPr>
          <p:cNvPr id="9" name="Slide Number Placeholder 8">
            <a:extLst>
              <a:ext uri="{FF2B5EF4-FFF2-40B4-BE49-F238E27FC236}">
                <a16:creationId xmlns:a16="http://schemas.microsoft.com/office/drawing/2014/main" id="{5544FE79-1F9B-4598-9A26-7885042C2685}"/>
              </a:ext>
            </a:extLst>
          </p:cNvPr>
          <p:cNvSpPr>
            <a:spLocks noGrp="1"/>
          </p:cNvSpPr>
          <p:nvPr>
            <p:ph type="sldNum" sz="quarter" idx="12"/>
          </p:nvPr>
        </p:nvSpPr>
        <p:spPr/>
        <p:txBody>
          <a:bodyPr/>
          <a:lstStyle/>
          <a:p>
            <a:fld id="{B5D8C9E5-63F1-4EAA-A2AD-5F091C260A07}" type="slidenum">
              <a:rPr lang="en-US" smtClean="0"/>
              <a:t>‹#›</a:t>
            </a:fld>
            <a:endParaRPr lang="en-US"/>
          </a:p>
        </p:txBody>
      </p:sp>
    </p:spTree>
    <p:extLst>
      <p:ext uri="{BB962C8B-B14F-4D97-AF65-F5344CB8AC3E}">
        <p14:creationId xmlns:p14="http://schemas.microsoft.com/office/powerpoint/2010/main" val="3355700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C1C5A-7475-42BC-924C-8C855C8B0F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ABDABB-27F2-4EFC-AF8B-F76FD163BC7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B11034D-B82D-4D94-A730-E0DF2CA3B037}"/>
              </a:ext>
            </a:extLst>
          </p:cNvPr>
          <p:cNvSpPr>
            <a:spLocks noGrp="1"/>
          </p:cNvSpPr>
          <p:nvPr>
            <p:ph type="ftr" sz="quarter" idx="11"/>
          </p:nvPr>
        </p:nvSpPr>
        <p:spPr/>
        <p:txBody>
          <a:bodyPr/>
          <a:lstStyle/>
          <a:p>
            <a:r>
              <a:rPr lang="en-US"/>
              <a:t>IDEA11y | Context Creative</a:t>
            </a:r>
          </a:p>
        </p:txBody>
      </p:sp>
      <p:sp>
        <p:nvSpPr>
          <p:cNvPr id="5" name="Slide Number Placeholder 4">
            <a:extLst>
              <a:ext uri="{FF2B5EF4-FFF2-40B4-BE49-F238E27FC236}">
                <a16:creationId xmlns:a16="http://schemas.microsoft.com/office/drawing/2014/main" id="{11309B13-F771-4675-9119-84C515ADEBF7}"/>
              </a:ext>
            </a:extLst>
          </p:cNvPr>
          <p:cNvSpPr>
            <a:spLocks noGrp="1"/>
          </p:cNvSpPr>
          <p:nvPr>
            <p:ph type="sldNum" sz="quarter" idx="12"/>
          </p:nvPr>
        </p:nvSpPr>
        <p:spPr/>
        <p:txBody>
          <a:bodyPr/>
          <a:lstStyle/>
          <a:p>
            <a:fld id="{B5D8C9E5-63F1-4EAA-A2AD-5F091C260A07}" type="slidenum">
              <a:rPr lang="en-US" smtClean="0"/>
              <a:t>‹#›</a:t>
            </a:fld>
            <a:endParaRPr lang="en-US"/>
          </a:p>
        </p:txBody>
      </p:sp>
    </p:spTree>
    <p:extLst>
      <p:ext uri="{BB962C8B-B14F-4D97-AF65-F5344CB8AC3E}">
        <p14:creationId xmlns:p14="http://schemas.microsoft.com/office/powerpoint/2010/main" val="1108375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6C840-2390-410A-9E29-C3FE6B6DDBA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7F04DB5-5E65-4CAE-8308-C2F627B83F3A}"/>
              </a:ext>
            </a:extLst>
          </p:cNvPr>
          <p:cNvSpPr>
            <a:spLocks noGrp="1"/>
          </p:cNvSpPr>
          <p:nvPr>
            <p:ph type="ftr" sz="quarter" idx="11"/>
          </p:nvPr>
        </p:nvSpPr>
        <p:spPr/>
        <p:txBody>
          <a:bodyPr/>
          <a:lstStyle/>
          <a:p>
            <a:r>
              <a:rPr lang="en-US"/>
              <a:t>IDEA11y | Context Creative</a:t>
            </a:r>
          </a:p>
        </p:txBody>
      </p:sp>
      <p:sp>
        <p:nvSpPr>
          <p:cNvPr id="4" name="Slide Number Placeholder 3">
            <a:extLst>
              <a:ext uri="{FF2B5EF4-FFF2-40B4-BE49-F238E27FC236}">
                <a16:creationId xmlns:a16="http://schemas.microsoft.com/office/drawing/2014/main" id="{10144361-FB04-477A-9155-97E333B3619E}"/>
              </a:ext>
            </a:extLst>
          </p:cNvPr>
          <p:cNvSpPr>
            <a:spLocks noGrp="1"/>
          </p:cNvSpPr>
          <p:nvPr>
            <p:ph type="sldNum" sz="quarter" idx="12"/>
          </p:nvPr>
        </p:nvSpPr>
        <p:spPr/>
        <p:txBody>
          <a:bodyPr/>
          <a:lstStyle/>
          <a:p>
            <a:fld id="{B5D8C9E5-63F1-4EAA-A2AD-5F091C260A07}" type="slidenum">
              <a:rPr lang="en-US" smtClean="0"/>
              <a:t>‹#›</a:t>
            </a:fld>
            <a:endParaRPr lang="en-US"/>
          </a:p>
        </p:txBody>
      </p:sp>
    </p:spTree>
    <p:extLst>
      <p:ext uri="{BB962C8B-B14F-4D97-AF65-F5344CB8AC3E}">
        <p14:creationId xmlns:p14="http://schemas.microsoft.com/office/powerpoint/2010/main" val="3310437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69D7-679D-4923-9111-9272ED553479}"/>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2E8A39-B37C-4DD8-8A75-7B74CBEB2E94}"/>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801596-7DB6-42CB-93D1-6C16EBA17EDB}"/>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599F3F-4EBF-4E28-BD3A-38CC15EE66A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1056F3F-4408-4321-9D61-AFF066140FB8}"/>
              </a:ext>
            </a:extLst>
          </p:cNvPr>
          <p:cNvSpPr>
            <a:spLocks noGrp="1"/>
          </p:cNvSpPr>
          <p:nvPr>
            <p:ph type="ftr" sz="quarter" idx="11"/>
          </p:nvPr>
        </p:nvSpPr>
        <p:spPr/>
        <p:txBody>
          <a:bodyPr/>
          <a:lstStyle/>
          <a:p>
            <a:r>
              <a:rPr lang="en-US"/>
              <a:t>IDEA11y | Context Creative</a:t>
            </a:r>
          </a:p>
        </p:txBody>
      </p:sp>
      <p:sp>
        <p:nvSpPr>
          <p:cNvPr id="7" name="Slide Number Placeholder 6">
            <a:extLst>
              <a:ext uri="{FF2B5EF4-FFF2-40B4-BE49-F238E27FC236}">
                <a16:creationId xmlns:a16="http://schemas.microsoft.com/office/drawing/2014/main" id="{EB11FD88-2FC2-491C-8A4E-9EF8DBB203FC}"/>
              </a:ext>
            </a:extLst>
          </p:cNvPr>
          <p:cNvSpPr>
            <a:spLocks noGrp="1"/>
          </p:cNvSpPr>
          <p:nvPr>
            <p:ph type="sldNum" sz="quarter" idx="12"/>
          </p:nvPr>
        </p:nvSpPr>
        <p:spPr/>
        <p:txBody>
          <a:bodyPr/>
          <a:lstStyle/>
          <a:p>
            <a:fld id="{B5D8C9E5-63F1-4EAA-A2AD-5F091C260A07}" type="slidenum">
              <a:rPr lang="en-US" smtClean="0"/>
              <a:t>‹#›</a:t>
            </a:fld>
            <a:endParaRPr lang="en-US"/>
          </a:p>
        </p:txBody>
      </p:sp>
    </p:spTree>
    <p:extLst>
      <p:ext uri="{BB962C8B-B14F-4D97-AF65-F5344CB8AC3E}">
        <p14:creationId xmlns:p14="http://schemas.microsoft.com/office/powerpoint/2010/main" val="553572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5D61-9624-4FDB-8844-9914A7701246}"/>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04EDE4-6C4C-4E2D-9A0A-E11AFB11EE48}"/>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680D9A-6FF3-4D52-94A3-F46F5D84FD6A}"/>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C69BE6-B40E-4580-BA12-BF975334FD4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0F57744-A4E6-4AC9-AD8D-90DD80744BA1}"/>
              </a:ext>
            </a:extLst>
          </p:cNvPr>
          <p:cNvSpPr>
            <a:spLocks noGrp="1"/>
          </p:cNvSpPr>
          <p:nvPr>
            <p:ph type="ftr" sz="quarter" idx="11"/>
          </p:nvPr>
        </p:nvSpPr>
        <p:spPr/>
        <p:txBody>
          <a:bodyPr/>
          <a:lstStyle/>
          <a:p>
            <a:r>
              <a:rPr lang="en-US"/>
              <a:t>IDEA11y | Context Creative</a:t>
            </a:r>
          </a:p>
        </p:txBody>
      </p:sp>
      <p:sp>
        <p:nvSpPr>
          <p:cNvPr id="7" name="Slide Number Placeholder 6">
            <a:extLst>
              <a:ext uri="{FF2B5EF4-FFF2-40B4-BE49-F238E27FC236}">
                <a16:creationId xmlns:a16="http://schemas.microsoft.com/office/drawing/2014/main" id="{25ECF2D1-6441-4922-8397-7D6889D4166E}"/>
              </a:ext>
            </a:extLst>
          </p:cNvPr>
          <p:cNvSpPr>
            <a:spLocks noGrp="1"/>
          </p:cNvSpPr>
          <p:nvPr>
            <p:ph type="sldNum" sz="quarter" idx="12"/>
          </p:nvPr>
        </p:nvSpPr>
        <p:spPr/>
        <p:txBody>
          <a:bodyPr/>
          <a:lstStyle/>
          <a:p>
            <a:fld id="{B5D8C9E5-63F1-4EAA-A2AD-5F091C260A07}" type="slidenum">
              <a:rPr lang="en-US" smtClean="0"/>
              <a:t>‹#›</a:t>
            </a:fld>
            <a:endParaRPr lang="en-US"/>
          </a:p>
        </p:txBody>
      </p:sp>
    </p:spTree>
    <p:extLst>
      <p:ext uri="{BB962C8B-B14F-4D97-AF65-F5344CB8AC3E}">
        <p14:creationId xmlns:p14="http://schemas.microsoft.com/office/powerpoint/2010/main" val="29515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FED42-2F95-411A-AFD7-D43B7755F4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3ECB3C-C338-4E22-9746-2F1FF7E0DE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83217-BD45-4315-A091-5F76313045A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B1306E4-DF50-4563-B8F7-E4078932525E}"/>
              </a:ext>
            </a:extLst>
          </p:cNvPr>
          <p:cNvSpPr>
            <a:spLocks noGrp="1"/>
          </p:cNvSpPr>
          <p:nvPr>
            <p:ph type="ftr" sz="quarter" idx="11"/>
          </p:nvPr>
        </p:nvSpPr>
        <p:spPr/>
        <p:txBody>
          <a:bodyPr/>
          <a:lstStyle/>
          <a:p>
            <a:r>
              <a:rPr lang="en-US"/>
              <a:t>IDEA11y | Context Creative</a:t>
            </a:r>
          </a:p>
        </p:txBody>
      </p:sp>
      <p:sp>
        <p:nvSpPr>
          <p:cNvPr id="6" name="Slide Number Placeholder 5">
            <a:extLst>
              <a:ext uri="{FF2B5EF4-FFF2-40B4-BE49-F238E27FC236}">
                <a16:creationId xmlns:a16="http://schemas.microsoft.com/office/drawing/2014/main" id="{FBC40960-E6E1-495A-A92E-D15868C89C0B}"/>
              </a:ext>
            </a:extLst>
          </p:cNvPr>
          <p:cNvSpPr>
            <a:spLocks noGrp="1"/>
          </p:cNvSpPr>
          <p:nvPr>
            <p:ph type="sldNum" sz="quarter" idx="12"/>
          </p:nvPr>
        </p:nvSpPr>
        <p:spPr/>
        <p:txBody>
          <a:bodyPr/>
          <a:lstStyle/>
          <a:p>
            <a:fld id="{B5D8C9E5-63F1-4EAA-A2AD-5F091C260A07}" type="slidenum">
              <a:rPr lang="en-US" smtClean="0"/>
              <a:t>‹#›</a:t>
            </a:fld>
            <a:endParaRPr lang="en-US"/>
          </a:p>
        </p:txBody>
      </p:sp>
    </p:spTree>
    <p:extLst>
      <p:ext uri="{BB962C8B-B14F-4D97-AF65-F5344CB8AC3E}">
        <p14:creationId xmlns:p14="http://schemas.microsoft.com/office/powerpoint/2010/main" val="1056954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46FD25-66C8-4438-9EAC-88029A848148}"/>
              </a:ext>
            </a:extLst>
          </p:cNvPr>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9676B1-BC2C-414B-9A80-736434AC5C12}"/>
              </a:ext>
            </a:extLst>
          </p:cNvPr>
          <p:cNvSpPr>
            <a:spLocks noGrp="1"/>
          </p:cNvSpPr>
          <p:nvPr>
            <p:ph type="body" orient="vert" idx="1"/>
          </p:nvPr>
        </p:nvSpPr>
        <p:spPr>
          <a:xfrm>
            <a:off x="838200" y="365125"/>
            <a:ext cx="773271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9700CF-9D0E-48FD-B4B6-98E34AED8D3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0E783C3-2821-4480-BDA1-0D90A1E2D4CE}"/>
              </a:ext>
            </a:extLst>
          </p:cNvPr>
          <p:cNvSpPr>
            <a:spLocks noGrp="1"/>
          </p:cNvSpPr>
          <p:nvPr>
            <p:ph type="ftr" sz="quarter" idx="11"/>
          </p:nvPr>
        </p:nvSpPr>
        <p:spPr/>
        <p:txBody>
          <a:bodyPr/>
          <a:lstStyle/>
          <a:p>
            <a:r>
              <a:rPr lang="en-US"/>
              <a:t>IDEA11y | Context Creative</a:t>
            </a:r>
          </a:p>
        </p:txBody>
      </p:sp>
      <p:sp>
        <p:nvSpPr>
          <p:cNvPr id="6" name="Slide Number Placeholder 5">
            <a:extLst>
              <a:ext uri="{FF2B5EF4-FFF2-40B4-BE49-F238E27FC236}">
                <a16:creationId xmlns:a16="http://schemas.microsoft.com/office/drawing/2014/main" id="{1C1C4E71-DE9A-4758-B2E5-F0BF68AC5183}"/>
              </a:ext>
            </a:extLst>
          </p:cNvPr>
          <p:cNvSpPr>
            <a:spLocks noGrp="1"/>
          </p:cNvSpPr>
          <p:nvPr>
            <p:ph type="sldNum" sz="quarter" idx="12"/>
          </p:nvPr>
        </p:nvSpPr>
        <p:spPr/>
        <p:txBody>
          <a:bodyPr/>
          <a:lstStyle/>
          <a:p>
            <a:fld id="{B5D8C9E5-63F1-4EAA-A2AD-5F091C260A07}" type="slidenum">
              <a:rPr lang="en-US" smtClean="0"/>
              <a:t>‹#›</a:t>
            </a:fld>
            <a:endParaRPr lang="en-US"/>
          </a:p>
        </p:txBody>
      </p:sp>
    </p:spTree>
    <p:extLst>
      <p:ext uri="{BB962C8B-B14F-4D97-AF65-F5344CB8AC3E}">
        <p14:creationId xmlns:p14="http://schemas.microsoft.com/office/powerpoint/2010/main" val="1614580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6F9B01B5-30FD-6B28-B63B-C199220F928C}"/>
              </a:ext>
            </a:extLst>
          </p:cNvPr>
          <p:cNvSpPr>
            <a:spLocks noGrp="1"/>
          </p:cNvSpPr>
          <p:nvPr>
            <p:ph type="title"/>
          </p:nvPr>
        </p:nvSpPr>
        <p:spPr>
          <a:xfrm>
            <a:off x="684210" y="-1"/>
            <a:ext cx="6781802" cy="1117751"/>
          </a:xfrm>
        </p:spPr>
        <p:txBody>
          <a:bodyPr>
            <a:normAutofit/>
          </a:bodyPr>
          <a:lstStyle>
            <a:lvl1pPr>
              <a:defRPr sz="3000">
                <a:solidFill>
                  <a:schemeClr val="bg1"/>
                </a:solidFill>
              </a:defRPr>
            </a:lvl1pPr>
          </a:lstStyle>
          <a:p>
            <a:r>
              <a:rPr lang="en-US" dirty="0"/>
              <a:t>Click to edit Master title style</a:t>
            </a:r>
            <a:endParaRPr dirty="0"/>
          </a:p>
        </p:txBody>
      </p:sp>
      <p:sp>
        <p:nvSpPr>
          <p:cNvPr id="3" name="Content Placeholder 2"/>
          <p:cNvSpPr>
            <a:spLocks noGrp="1"/>
          </p:cNvSpPr>
          <p:nvPr>
            <p:ph idx="1"/>
          </p:nvPr>
        </p:nvSpPr>
        <p:spPr>
          <a:xfrm>
            <a:off x="684210" y="1371599"/>
            <a:ext cx="6781802" cy="4114801"/>
          </a:xfrm>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Picture Placeholder 3">
            <a:extLst>
              <a:ext uri="{FF2B5EF4-FFF2-40B4-BE49-F238E27FC236}">
                <a16:creationId xmlns:a16="http://schemas.microsoft.com/office/drawing/2014/main" id="{3077D797-A32C-943A-D461-5A3E4F52AD25}"/>
              </a:ext>
            </a:extLst>
          </p:cNvPr>
          <p:cNvSpPr>
            <a:spLocks noGrp="1"/>
          </p:cNvSpPr>
          <p:nvPr>
            <p:ph type="pic" sz="quarter" idx="12"/>
          </p:nvPr>
        </p:nvSpPr>
        <p:spPr>
          <a:xfrm>
            <a:off x="7774842" y="589416"/>
            <a:ext cx="4413983" cy="4974772"/>
          </a:xfrm>
        </p:spPr>
        <p:txBody>
          <a:bodyPr/>
          <a:lstStyle/>
          <a:p>
            <a:endParaRPr lang="en-US"/>
          </a:p>
        </p:txBody>
      </p:sp>
      <p:sp>
        <p:nvSpPr>
          <p:cNvPr id="16" name="Footer Placeholder 15">
            <a:extLst>
              <a:ext uri="{FF2B5EF4-FFF2-40B4-BE49-F238E27FC236}">
                <a16:creationId xmlns:a16="http://schemas.microsoft.com/office/drawing/2014/main" id="{442EBE71-B8D1-F825-4095-CB7D485A8FBD}"/>
              </a:ext>
            </a:extLst>
          </p:cNvPr>
          <p:cNvSpPr>
            <a:spLocks noGrp="1"/>
          </p:cNvSpPr>
          <p:nvPr>
            <p:ph type="ftr" sz="quarter" idx="10"/>
          </p:nvPr>
        </p:nvSpPr>
        <p:spPr/>
        <p:txBody>
          <a:bodyPr/>
          <a:lstStyle/>
          <a:p>
            <a:r>
              <a:rPr lang="en-US"/>
              <a:t>IDEA11y | Context Creative</a:t>
            </a:r>
            <a:endParaRPr lang="en-US" dirty="0"/>
          </a:p>
        </p:txBody>
      </p:sp>
      <p:sp>
        <p:nvSpPr>
          <p:cNvPr id="17" name="Slide Number Placeholder 16">
            <a:extLst>
              <a:ext uri="{FF2B5EF4-FFF2-40B4-BE49-F238E27FC236}">
                <a16:creationId xmlns:a16="http://schemas.microsoft.com/office/drawing/2014/main" id="{088267B1-9E2B-E253-A65F-DE3053621B35}"/>
              </a:ext>
            </a:extLst>
          </p:cNvPr>
          <p:cNvSpPr>
            <a:spLocks noGrp="1"/>
          </p:cNvSpPr>
          <p:nvPr>
            <p:ph type="sldNum" sz="quarter" idx="11"/>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44007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077D797-A32C-943A-D461-5A3E4F52AD25}"/>
              </a:ext>
            </a:extLst>
          </p:cNvPr>
          <p:cNvSpPr>
            <a:spLocks noGrp="1"/>
          </p:cNvSpPr>
          <p:nvPr>
            <p:ph type="pic" sz="quarter" idx="12"/>
          </p:nvPr>
        </p:nvSpPr>
        <p:spPr>
          <a:xfrm>
            <a:off x="6932612" y="0"/>
            <a:ext cx="5256213" cy="6019800"/>
          </a:xfrm>
        </p:spPr>
        <p:txBody>
          <a:bodyPr/>
          <a:lstStyle/>
          <a:p>
            <a:endParaRPr lang="en-US"/>
          </a:p>
        </p:txBody>
      </p:sp>
      <p:sp>
        <p:nvSpPr>
          <p:cNvPr id="3" name="Content Placeholder 2"/>
          <p:cNvSpPr>
            <a:spLocks noGrp="1"/>
          </p:cNvSpPr>
          <p:nvPr>
            <p:ph idx="1"/>
          </p:nvPr>
        </p:nvSpPr>
        <p:spPr>
          <a:xfrm>
            <a:off x="684210" y="1371599"/>
            <a:ext cx="5867402" cy="4114801"/>
          </a:xfrm>
        </p:spPr>
        <p:txBody>
          <a:bodyPr>
            <a:normAutofit/>
          </a:bodyPr>
          <a:lstStyle>
            <a:lvl1pPr>
              <a:defRPr sz="2800">
                <a:solidFill>
                  <a:schemeClr val="bg1"/>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6" name="Footer Placeholder 15">
            <a:extLst>
              <a:ext uri="{FF2B5EF4-FFF2-40B4-BE49-F238E27FC236}">
                <a16:creationId xmlns:a16="http://schemas.microsoft.com/office/drawing/2014/main" id="{442EBE71-B8D1-F825-4095-CB7D485A8FBD}"/>
              </a:ext>
            </a:extLst>
          </p:cNvPr>
          <p:cNvSpPr>
            <a:spLocks noGrp="1"/>
          </p:cNvSpPr>
          <p:nvPr>
            <p:ph type="ftr" sz="quarter" idx="10"/>
          </p:nvPr>
        </p:nvSpPr>
        <p:spPr/>
        <p:txBody>
          <a:bodyPr/>
          <a:lstStyle/>
          <a:p>
            <a:r>
              <a:rPr lang="en-US"/>
              <a:t>IDEA11y | Context Creative</a:t>
            </a:r>
            <a:endParaRPr lang="en-US" dirty="0"/>
          </a:p>
        </p:txBody>
      </p:sp>
      <p:sp>
        <p:nvSpPr>
          <p:cNvPr id="17" name="Slide Number Placeholder 16">
            <a:extLst>
              <a:ext uri="{FF2B5EF4-FFF2-40B4-BE49-F238E27FC236}">
                <a16:creationId xmlns:a16="http://schemas.microsoft.com/office/drawing/2014/main" id="{088267B1-9E2B-E253-A65F-DE3053621B35}"/>
              </a:ext>
            </a:extLst>
          </p:cNvPr>
          <p:cNvSpPr>
            <a:spLocks noGrp="1"/>
          </p:cNvSpPr>
          <p:nvPr>
            <p:ph type="sldNum" sz="quarter" idx="11"/>
          </p:nvPr>
        </p:nvSpPr>
        <p:spPr/>
        <p:txBody>
          <a:bodyPr/>
          <a:lstStyle/>
          <a:p>
            <a:fld id="{2A013F82-EE5E-44EE-A61D-E31C6657F26F}" type="slidenum">
              <a:rPr lang="en-US" smtClean="0"/>
              <a:pPr/>
              <a:t>‹#›</a:t>
            </a:fld>
            <a:endParaRPr lang="en-US" dirty="0"/>
          </a:p>
        </p:txBody>
      </p:sp>
      <p:sp>
        <p:nvSpPr>
          <p:cNvPr id="18" name="Title 1">
            <a:extLst>
              <a:ext uri="{FF2B5EF4-FFF2-40B4-BE49-F238E27FC236}">
                <a16:creationId xmlns:a16="http://schemas.microsoft.com/office/drawing/2014/main" id="{6F9B01B5-30FD-6B28-B63B-C199220F928C}"/>
              </a:ext>
            </a:extLst>
          </p:cNvPr>
          <p:cNvSpPr>
            <a:spLocks noGrp="1"/>
          </p:cNvSpPr>
          <p:nvPr>
            <p:ph type="title"/>
          </p:nvPr>
        </p:nvSpPr>
        <p:spPr>
          <a:xfrm>
            <a:off x="684210" y="-1"/>
            <a:ext cx="5867402" cy="1117751"/>
          </a:xfrm>
        </p:spPr>
        <p:txBody>
          <a:bodyPr>
            <a:normAutofit/>
          </a:bodyPr>
          <a:lstStyle>
            <a:lvl1pPr>
              <a:defRPr sz="3000">
                <a:solidFill>
                  <a:schemeClr val="bg1"/>
                </a:solidFill>
              </a:defRPr>
            </a:lvl1pPr>
          </a:lstStyle>
          <a:p>
            <a:r>
              <a:rPr lang="en-US" dirty="0"/>
              <a:t>Click to edit Master title style</a:t>
            </a:r>
            <a:endParaRPr dirty="0"/>
          </a:p>
        </p:txBody>
      </p:sp>
    </p:spTree>
    <p:extLst>
      <p:ext uri="{BB962C8B-B14F-4D97-AF65-F5344CB8AC3E}">
        <p14:creationId xmlns:p14="http://schemas.microsoft.com/office/powerpoint/2010/main" val="301050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F123301-AC55-6AC2-BA1E-EC7DEBA35B9B}"/>
              </a:ext>
            </a:extLst>
          </p:cNvPr>
          <p:cNvSpPr>
            <a:spLocks noGrp="1"/>
          </p:cNvSpPr>
          <p:nvPr>
            <p:ph type="title"/>
          </p:nvPr>
        </p:nvSpPr>
        <p:spPr>
          <a:xfrm>
            <a:off x="684210" y="-1"/>
            <a:ext cx="10846742" cy="1117751"/>
          </a:xfrm>
        </p:spPr>
        <p:txBody>
          <a:bodyPr>
            <a:normAutofit/>
          </a:bodyPr>
          <a:lstStyle>
            <a:lvl1pPr>
              <a:defRPr sz="3000">
                <a:solidFill>
                  <a:schemeClr val="bg1"/>
                </a:solidFill>
              </a:defRPr>
            </a:lvl1pPr>
          </a:lstStyle>
          <a:p>
            <a:r>
              <a:rPr lang="en-US" dirty="0"/>
              <a:t>Click to edit Master title style</a:t>
            </a:r>
            <a:endParaRPr dirty="0"/>
          </a:p>
        </p:txBody>
      </p:sp>
      <p:sp>
        <p:nvSpPr>
          <p:cNvPr id="9" name="Picture Placeholder 24">
            <a:extLst>
              <a:ext uri="{FF2B5EF4-FFF2-40B4-BE49-F238E27FC236}">
                <a16:creationId xmlns:a16="http://schemas.microsoft.com/office/drawing/2014/main" id="{3005DABD-E06E-37D1-259E-78E8E8344809}"/>
              </a:ext>
            </a:extLst>
          </p:cNvPr>
          <p:cNvSpPr>
            <a:spLocks noGrp="1"/>
          </p:cNvSpPr>
          <p:nvPr>
            <p:ph type="pic" sz="quarter" idx="16"/>
          </p:nvPr>
        </p:nvSpPr>
        <p:spPr>
          <a:xfrm>
            <a:off x="684210" y="1371600"/>
            <a:ext cx="5102974" cy="1659940"/>
          </a:xfrm>
        </p:spPr>
        <p:txBody>
          <a:bodyPr/>
          <a:lstStyle/>
          <a:p>
            <a:endParaRPr lang="en-US" dirty="0"/>
          </a:p>
        </p:txBody>
      </p:sp>
      <p:sp>
        <p:nvSpPr>
          <p:cNvPr id="8" name="Content Placeholder 21">
            <a:extLst>
              <a:ext uri="{FF2B5EF4-FFF2-40B4-BE49-F238E27FC236}">
                <a16:creationId xmlns:a16="http://schemas.microsoft.com/office/drawing/2014/main" id="{DFFE0989-9971-DA6D-A698-7551BCAE2B10}"/>
              </a:ext>
            </a:extLst>
          </p:cNvPr>
          <p:cNvSpPr>
            <a:spLocks noGrp="1"/>
          </p:cNvSpPr>
          <p:nvPr>
            <p:ph sz="quarter" idx="14"/>
          </p:nvPr>
        </p:nvSpPr>
        <p:spPr>
          <a:xfrm>
            <a:off x="657873" y="3285390"/>
            <a:ext cx="5129311" cy="2438771"/>
          </a:xfrm>
        </p:spPr>
        <p:txBody>
          <a:bodyPr>
            <a:normAutofit/>
          </a:bodyPr>
          <a:lstStyle>
            <a:lvl1pPr algn="ctr">
              <a:lnSpc>
                <a:spcPct val="150000"/>
              </a:lnSpc>
              <a:defRPr sz="2800" b="1"/>
            </a:lvl1pPr>
            <a:lvl2pPr marL="6350" indent="0" algn="ctr">
              <a:lnSpc>
                <a:spcPct val="150000"/>
              </a:lnSpc>
              <a:tabLst/>
              <a:defRPr sz="2800"/>
            </a:lvl2pPr>
            <a:lvl3pPr>
              <a:lnSpc>
                <a:spcPct val="150000"/>
              </a:lnSpc>
              <a:defRPr/>
            </a:lvl3pPr>
          </a:lstStyle>
          <a:p>
            <a:pPr lvl="0"/>
            <a:r>
              <a:rPr lang="en-US" dirty="0"/>
              <a:t>Click to edit Master text styles</a:t>
            </a:r>
          </a:p>
          <a:p>
            <a:pPr lvl="1"/>
            <a:r>
              <a:rPr lang="en-US" dirty="0"/>
              <a:t>Second level</a:t>
            </a:r>
          </a:p>
        </p:txBody>
      </p:sp>
      <p:sp>
        <p:nvSpPr>
          <p:cNvPr id="7" name="Picture Placeholder 24">
            <a:extLst>
              <a:ext uri="{FF2B5EF4-FFF2-40B4-BE49-F238E27FC236}">
                <a16:creationId xmlns:a16="http://schemas.microsoft.com/office/drawing/2014/main" id="{5FE7FA7E-ACE0-10A1-DB6C-5F6B51C6E213}"/>
              </a:ext>
            </a:extLst>
          </p:cNvPr>
          <p:cNvSpPr>
            <a:spLocks noGrp="1"/>
          </p:cNvSpPr>
          <p:nvPr>
            <p:ph type="pic" sz="quarter" idx="17"/>
          </p:nvPr>
        </p:nvSpPr>
        <p:spPr>
          <a:xfrm>
            <a:off x="6427979" y="1371600"/>
            <a:ext cx="5102974" cy="1659940"/>
          </a:xfrm>
        </p:spPr>
        <p:txBody>
          <a:bodyPr/>
          <a:lstStyle/>
          <a:p>
            <a:endParaRPr lang="en-US"/>
          </a:p>
        </p:txBody>
      </p:sp>
      <p:sp>
        <p:nvSpPr>
          <p:cNvPr id="6" name="Content Placeholder 21">
            <a:extLst>
              <a:ext uri="{FF2B5EF4-FFF2-40B4-BE49-F238E27FC236}">
                <a16:creationId xmlns:a16="http://schemas.microsoft.com/office/drawing/2014/main" id="{0ACD608E-A1B9-A21B-975A-E304CE31076A}"/>
              </a:ext>
            </a:extLst>
          </p:cNvPr>
          <p:cNvSpPr>
            <a:spLocks noGrp="1"/>
          </p:cNvSpPr>
          <p:nvPr>
            <p:ph sz="quarter" idx="15"/>
          </p:nvPr>
        </p:nvSpPr>
        <p:spPr>
          <a:xfrm>
            <a:off x="6401641" y="3285390"/>
            <a:ext cx="5129311" cy="2438771"/>
          </a:xfrm>
        </p:spPr>
        <p:txBody>
          <a:bodyPr>
            <a:normAutofit/>
          </a:bodyPr>
          <a:lstStyle>
            <a:lvl1pPr algn="ctr">
              <a:lnSpc>
                <a:spcPct val="150000"/>
              </a:lnSpc>
              <a:defRPr sz="2800" b="1"/>
            </a:lvl1pPr>
            <a:lvl2pPr marL="6350" indent="0" algn="ctr">
              <a:lnSpc>
                <a:spcPct val="150000"/>
              </a:lnSpc>
              <a:tabLst/>
              <a:defRPr sz="2800"/>
            </a:lvl2pPr>
            <a:lvl3pPr>
              <a:lnSpc>
                <a:spcPct val="150000"/>
              </a:lnSpc>
              <a:defRPr/>
            </a:lvl3pPr>
          </a:lstStyle>
          <a:p>
            <a:pPr lvl="0"/>
            <a:r>
              <a:rPr lang="en-US" dirty="0"/>
              <a:t>Click to edit Master text styles</a:t>
            </a:r>
          </a:p>
          <a:p>
            <a:pPr lvl="1"/>
            <a:r>
              <a:rPr lang="en-US" dirty="0"/>
              <a:t>Second level</a:t>
            </a:r>
          </a:p>
        </p:txBody>
      </p:sp>
      <p:sp>
        <p:nvSpPr>
          <p:cNvPr id="16" name="Footer Placeholder 15">
            <a:extLst>
              <a:ext uri="{FF2B5EF4-FFF2-40B4-BE49-F238E27FC236}">
                <a16:creationId xmlns:a16="http://schemas.microsoft.com/office/drawing/2014/main" id="{442EBE71-B8D1-F825-4095-CB7D485A8FBD}"/>
              </a:ext>
            </a:extLst>
          </p:cNvPr>
          <p:cNvSpPr>
            <a:spLocks noGrp="1"/>
          </p:cNvSpPr>
          <p:nvPr>
            <p:ph type="ftr" sz="quarter" idx="10"/>
          </p:nvPr>
        </p:nvSpPr>
        <p:spPr/>
        <p:txBody>
          <a:bodyPr/>
          <a:lstStyle/>
          <a:p>
            <a:r>
              <a:rPr lang="en-US"/>
              <a:t>IDEA11y | Context Creative</a:t>
            </a:r>
            <a:endParaRPr lang="en-US" dirty="0"/>
          </a:p>
        </p:txBody>
      </p:sp>
      <p:sp>
        <p:nvSpPr>
          <p:cNvPr id="17" name="Slide Number Placeholder 16">
            <a:extLst>
              <a:ext uri="{FF2B5EF4-FFF2-40B4-BE49-F238E27FC236}">
                <a16:creationId xmlns:a16="http://schemas.microsoft.com/office/drawing/2014/main" id="{088267B1-9E2B-E253-A65F-DE3053621B35}"/>
              </a:ext>
            </a:extLst>
          </p:cNvPr>
          <p:cNvSpPr>
            <a:spLocks noGrp="1"/>
          </p:cNvSpPr>
          <p:nvPr>
            <p:ph type="sldNum" sz="quarter" idx="11"/>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03429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6451119-EA18-DCC8-41C8-A2C12168E288}"/>
              </a:ext>
            </a:extLst>
          </p:cNvPr>
          <p:cNvSpPr>
            <a:spLocks noGrp="1"/>
          </p:cNvSpPr>
          <p:nvPr>
            <p:ph type="title"/>
          </p:nvPr>
        </p:nvSpPr>
        <p:spPr>
          <a:xfrm>
            <a:off x="684211" y="2438400"/>
            <a:ext cx="4495802" cy="1371600"/>
          </a:xfrm>
        </p:spPr>
        <p:txBody>
          <a:bodyPr>
            <a:normAutofit/>
          </a:bodyPr>
          <a:lstStyle>
            <a:lvl1pPr>
              <a:defRPr sz="3000"/>
            </a:lvl1pPr>
          </a:lstStyle>
          <a:p>
            <a:r>
              <a:rPr lang="en-US"/>
              <a:t>Click to edit Master title style</a:t>
            </a:r>
          </a:p>
        </p:txBody>
      </p:sp>
      <p:sp>
        <p:nvSpPr>
          <p:cNvPr id="12" name="Picture Placeholder 11">
            <a:extLst>
              <a:ext uri="{FF2B5EF4-FFF2-40B4-BE49-F238E27FC236}">
                <a16:creationId xmlns:a16="http://schemas.microsoft.com/office/drawing/2014/main" id="{1A56B90B-188C-E409-6B26-E58F89E39028}"/>
              </a:ext>
            </a:extLst>
          </p:cNvPr>
          <p:cNvSpPr>
            <a:spLocks noGrp="1"/>
          </p:cNvSpPr>
          <p:nvPr>
            <p:ph type="pic" sz="quarter" idx="12"/>
          </p:nvPr>
        </p:nvSpPr>
        <p:spPr>
          <a:xfrm>
            <a:off x="6058188" y="834419"/>
            <a:ext cx="5384078" cy="4579561"/>
          </a:xfrm>
        </p:spPr>
        <p:txBody>
          <a:bodyPr/>
          <a:lstStyle/>
          <a:p>
            <a:endParaRPr lang="en-US"/>
          </a:p>
        </p:txBody>
      </p:sp>
      <p:sp>
        <p:nvSpPr>
          <p:cNvPr id="9" name="Footer Placeholder 8">
            <a:extLst>
              <a:ext uri="{FF2B5EF4-FFF2-40B4-BE49-F238E27FC236}">
                <a16:creationId xmlns:a16="http://schemas.microsoft.com/office/drawing/2014/main" id="{C11831E5-E46A-252A-3F41-C17833F20194}"/>
              </a:ext>
            </a:extLst>
          </p:cNvPr>
          <p:cNvSpPr>
            <a:spLocks noGrp="1"/>
          </p:cNvSpPr>
          <p:nvPr>
            <p:ph type="ftr" sz="quarter" idx="10"/>
          </p:nvPr>
        </p:nvSpPr>
        <p:spPr/>
        <p:txBody>
          <a:bodyPr/>
          <a:lstStyle/>
          <a:p>
            <a:r>
              <a:rPr lang="en-US"/>
              <a:t>IDEA11y | Context Creative</a:t>
            </a:r>
            <a:endParaRPr lang="en-US" dirty="0"/>
          </a:p>
        </p:txBody>
      </p:sp>
      <p:sp>
        <p:nvSpPr>
          <p:cNvPr id="10" name="Slide Number Placeholder 9">
            <a:extLst>
              <a:ext uri="{FF2B5EF4-FFF2-40B4-BE49-F238E27FC236}">
                <a16:creationId xmlns:a16="http://schemas.microsoft.com/office/drawing/2014/main" id="{F58CFA48-F60C-9B24-7A45-D5B354587EDB}"/>
              </a:ext>
            </a:extLst>
          </p:cNvPr>
          <p:cNvSpPr>
            <a:spLocks noGrp="1"/>
          </p:cNvSpPr>
          <p:nvPr>
            <p:ph type="sldNum" sz="quarter" idx="11"/>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9126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effectLst/>
              </a:defRPr>
            </a:lvl1pPr>
          </a:lstStyle>
          <a:p>
            <a:r>
              <a:rPr lang="en-US"/>
              <a:t>Click to edit Master title style</a:t>
            </a:r>
            <a:endParaRPr dirty="0"/>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522413" y="6400800"/>
            <a:ext cx="6553199" cy="276228"/>
          </a:xfrm>
          <a:prstGeom prst="rect">
            <a:avLst/>
          </a:prstGeom>
        </p:spPr>
        <p:txBody>
          <a:bodyPr/>
          <a:lstStyle/>
          <a:p>
            <a:r>
              <a:rPr lang="en-US"/>
              <a:t>IDEA11y | Context Creative</a:t>
            </a:r>
            <a:endParaRPr lang="en-US" dirty="0"/>
          </a:p>
        </p:txBody>
      </p:sp>
      <p:sp>
        <p:nvSpPr>
          <p:cNvPr id="4" name="Date Placeholder 3"/>
          <p:cNvSpPr>
            <a:spLocks noGrp="1"/>
          </p:cNvSpPr>
          <p:nvPr>
            <p:ph type="dt" sz="half" idx="10"/>
          </p:nvPr>
        </p:nvSpPr>
        <p:spPr>
          <a:xfrm>
            <a:off x="8226422" y="6400800"/>
            <a:ext cx="1449389" cy="276228"/>
          </a:xfrm>
          <a:prstGeom prst="rect">
            <a:avLst/>
          </a:prstGeom>
        </p:spPr>
        <p:txBody>
          <a:bodyPr/>
          <a:lstStyle/>
          <a:p>
            <a:endParaRPr lang="en-US" dirty="0"/>
          </a:p>
        </p:txBody>
      </p:sp>
      <p:sp>
        <p:nvSpPr>
          <p:cNvPr id="6" name="Slide Number Placeholder 5"/>
          <p:cNvSpPr>
            <a:spLocks noGrp="1"/>
          </p:cNvSpPr>
          <p:nvPr>
            <p:ph type="sldNum" sz="quarter" idx="12"/>
          </p:nvPr>
        </p:nvSpPr>
        <p:spPr>
          <a:xfrm>
            <a:off x="9828211" y="6400800"/>
            <a:ext cx="838201" cy="276228"/>
          </a:xfrm>
          <a:prstGeom prst="rect">
            <a:avLst/>
          </a:prstGeom>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69967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a:xfrm>
            <a:off x="1522413" y="6400800"/>
            <a:ext cx="6553199" cy="276228"/>
          </a:xfrm>
          <a:prstGeom prst="rect">
            <a:avLst/>
          </a:prstGeom>
        </p:spPr>
        <p:txBody>
          <a:bodyPr/>
          <a:lstStyle/>
          <a:p>
            <a:r>
              <a:rPr lang="en-US"/>
              <a:t>IDEA11y | Context Creative</a:t>
            </a:r>
            <a:endParaRPr lang="en-US" dirty="0"/>
          </a:p>
        </p:txBody>
      </p:sp>
      <p:sp>
        <p:nvSpPr>
          <p:cNvPr id="5" name="Date Placeholder 4"/>
          <p:cNvSpPr>
            <a:spLocks noGrp="1"/>
          </p:cNvSpPr>
          <p:nvPr>
            <p:ph type="dt" sz="half" idx="10"/>
          </p:nvPr>
        </p:nvSpPr>
        <p:spPr>
          <a:xfrm>
            <a:off x="8226422" y="6400800"/>
            <a:ext cx="1449389" cy="276228"/>
          </a:xfrm>
          <a:prstGeom prst="rect">
            <a:avLst/>
          </a:prstGeom>
        </p:spPr>
        <p:txBody>
          <a:bodyPr/>
          <a:lstStyle/>
          <a:p>
            <a:endParaRPr lang="en-US" dirty="0"/>
          </a:p>
        </p:txBody>
      </p:sp>
      <p:sp>
        <p:nvSpPr>
          <p:cNvPr id="7" name="Slide Number Placeholder 6"/>
          <p:cNvSpPr>
            <a:spLocks noGrp="1"/>
          </p:cNvSpPr>
          <p:nvPr>
            <p:ph type="sldNum" sz="quarter" idx="12"/>
          </p:nvPr>
        </p:nvSpPr>
        <p:spPr>
          <a:xfrm>
            <a:off x="9828211" y="6400800"/>
            <a:ext cx="838201" cy="276228"/>
          </a:xfrm>
          <a:prstGeom prst="rect">
            <a:avLst/>
          </a:prstGeom>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46189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2" y="381000"/>
            <a:ext cx="9144002" cy="13716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a:xfrm>
            <a:off x="1522413" y="6400800"/>
            <a:ext cx="6553199" cy="276228"/>
          </a:xfrm>
          <a:prstGeom prst="rect">
            <a:avLst/>
          </a:prstGeom>
        </p:spPr>
        <p:txBody>
          <a:bodyPr/>
          <a:lstStyle/>
          <a:p>
            <a:r>
              <a:rPr lang="en-US"/>
              <a:t>IDEA11y | Context Creative</a:t>
            </a:r>
            <a:endParaRPr lang="en-US" dirty="0"/>
          </a:p>
        </p:txBody>
      </p:sp>
      <p:sp>
        <p:nvSpPr>
          <p:cNvPr id="7" name="Date Placeholder 6"/>
          <p:cNvSpPr>
            <a:spLocks noGrp="1"/>
          </p:cNvSpPr>
          <p:nvPr>
            <p:ph type="dt" sz="half" idx="10"/>
          </p:nvPr>
        </p:nvSpPr>
        <p:spPr>
          <a:xfrm>
            <a:off x="8226422" y="6400800"/>
            <a:ext cx="1449389" cy="276228"/>
          </a:xfrm>
          <a:prstGeom prst="rect">
            <a:avLst/>
          </a:prstGeom>
        </p:spPr>
        <p:txBody>
          <a:bodyPr/>
          <a:lstStyle/>
          <a:p>
            <a:endParaRPr lang="en-US" dirty="0"/>
          </a:p>
        </p:txBody>
      </p:sp>
      <p:sp>
        <p:nvSpPr>
          <p:cNvPr id="9" name="Slide Number Placeholder 8"/>
          <p:cNvSpPr>
            <a:spLocks noGrp="1"/>
          </p:cNvSpPr>
          <p:nvPr>
            <p:ph type="sldNum" sz="quarter" idx="12"/>
          </p:nvPr>
        </p:nvSpPr>
        <p:spPr>
          <a:xfrm>
            <a:off x="9828211" y="6400800"/>
            <a:ext cx="838201" cy="276228"/>
          </a:xfrm>
          <a:prstGeom prst="rect">
            <a:avLst/>
          </a:prstGeom>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8119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E0256A-007D-48DD-2B97-E7B44CE17527}"/>
              </a:ext>
              <a:ext uri="{C183D7F6-B498-43B3-948B-1728B52AA6E4}">
                <adec:decorative xmlns:adec="http://schemas.microsoft.com/office/drawing/2017/decorative" val="1"/>
              </a:ext>
            </a:extLst>
          </p:cNvPr>
          <p:cNvSpPr/>
          <p:nvPr userDrawn="1"/>
        </p:nvSpPr>
        <p:spPr>
          <a:xfrm>
            <a:off x="-3210" y="6019800"/>
            <a:ext cx="12195210" cy="838199"/>
          </a:xfrm>
          <a:prstGeom prst="rect">
            <a:avLst/>
          </a:prstGeom>
          <a:solidFill>
            <a:srgbClr val="FFE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4210" y="381000"/>
            <a:ext cx="9144001" cy="1371600"/>
          </a:xfrm>
          <a:prstGeom prst="rect">
            <a:avLst/>
          </a:prstGeom>
          <a:ln>
            <a:noFill/>
          </a:ln>
        </p:spPr>
        <p:txBody>
          <a:bodyPr vert="horz" lIns="91440" tIns="45720" rIns="9144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684210" y="1904999"/>
            <a:ext cx="9134391"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B5293C17-134C-BB8A-4103-D636D17BA513}"/>
              </a:ext>
            </a:extLst>
          </p:cNvPr>
          <p:cNvSpPr>
            <a:spLocks noGrp="1"/>
          </p:cNvSpPr>
          <p:nvPr>
            <p:ph type="ftr" sz="quarter" idx="3"/>
          </p:nvPr>
        </p:nvSpPr>
        <p:spPr>
          <a:xfrm>
            <a:off x="684210" y="6172200"/>
            <a:ext cx="6553199" cy="352428"/>
          </a:xfrm>
          <a:prstGeom prst="rect">
            <a:avLst/>
          </a:prstGeom>
        </p:spPr>
        <p:txBody>
          <a:bodyPr/>
          <a:lstStyle>
            <a:lvl1pPr>
              <a:defRPr sz="2800">
                <a:solidFill>
                  <a:schemeClr val="bg1"/>
                </a:solidFill>
              </a:defRPr>
            </a:lvl1pPr>
          </a:lstStyle>
          <a:p>
            <a:r>
              <a:rPr lang="en-US" dirty="0"/>
              <a:t>IDEA11y | Context Creative</a:t>
            </a:r>
          </a:p>
        </p:txBody>
      </p:sp>
      <p:sp>
        <p:nvSpPr>
          <p:cNvPr id="11" name="Slide Number Placeholder 5">
            <a:extLst>
              <a:ext uri="{FF2B5EF4-FFF2-40B4-BE49-F238E27FC236}">
                <a16:creationId xmlns:a16="http://schemas.microsoft.com/office/drawing/2014/main" id="{92ABE91A-71DC-2F0C-39D1-0604A4ADB77F}"/>
              </a:ext>
            </a:extLst>
          </p:cNvPr>
          <p:cNvSpPr>
            <a:spLocks noGrp="1"/>
          </p:cNvSpPr>
          <p:nvPr>
            <p:ph type="sldNum" sz="quarter" idx="4"/>
          </p:nvPr>
        </p:nvSpPr>
        <p:spPr>
          <a:xfrm>
            <a:off x="10681351" y="6172200"/>
            <a:ext cx="838201" cy="352428"/>
          </a:xfrm>
          <a:prstGeom prst="rect">
            <a:avLst/>
          </a:prstGeom>
        </p:spPr>
        <p:txBody>
          <a:bodyPr/>
          <a:lstStyle>
            <a:lvl1pPr>
              <a:defRPr sz="2800">
                <a:solidFill>
                  <a:schemeClr val="bg1"/>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44534420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98" r:id="rId3"/>
    <p:sldLayoutId id="2147483699" r:id="rId4"/>
    <p:sldLayoutId id="2147483697" r:id="rId5"/>
    <p:sldLayoutId id="2147483696"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1" kern="1200" cap="none" spc="0" baseline="0">
          <a:ln w="9525">
            <a:noFill/>
            <a:prstDash val="solid"/>
          </a:ln>
          <a:solidFill>
            <a:schemeClr val="bg1"/>
          </a:solidFill>
          <a:effectLst/>
          <a:latin typeface="+mj-lt"/>
          <a:ea typeface="+mj-ea"/>
          <a:cs typeface="+mj-cs"/>
        </a:defRPr>
      </a:lvl1pPr>
    </p:titleStyle>
    <p:bodyStyle>
      <a:lvl1pPr marL="223838" indent="-223838" algn="l" defTabSz="914400" rtl="0" eaLnBrk="1" latinLnBrk="0" hangingPunct="1">
        <a:lnSpc>
          <a:spcPct val="90000"/>
        </a:lnSpc>
        <a:spcBef>
          <a:spcPts val="1800"/>
        </a:spcBef>
        <a:buClr>
          <a:schemeClr val="bg1"/>
        </a:buClr>
        <a:buSzPct val="100000"/>
        <a:buFont typeface="Arial" panose="020B0604020202020204" pitchFamily="34" charset="0"/>
        <a:buChar char="•"/>
        <a:defRPr sz="2800" kern="1200">
          <a:solidFill>
            <a:schemeClr val="bg1"/>
          </a:solidFill>
          <a:latin typeface="+mn-lt"/>
          <a:ea typeface="+mn-ea"/>
          <a:cs typeface="+mn-cs"/>
        </a:defRPr>
      </a:lvl1pPr>
      <a:lvl2pPr marL="463550" indent="-231775" algn="l" defTabSz="914400" rtl="0" eaLnBrk="1" latinLnBrk="0" hangingPunct="1">
        <a:lnSpc>
          <a:spcPct val="90000"/>
        </a:lnSpc>
        <a:spcBef>
          <a:spcPts val="1200"/>
        </a:spcBef>
        <a:buClr>
          <a:schemeClr val="bg1"/>
        </a:buClr>
        <a:buSzPct val="100000"/>
        <a:buFont typeface="Arial" panose="020B0604020202020204" pitchFamily="34" charset="0"/>
        <a:buChar char="•"/>
        <a:defRPr sz="2800" kern="1200">
          <a:solidFill>
            <a:schemeClr val="bg1"/>
          </a:solidFill>
          <a:latin typeface="+mn-lt"/>
          <a:ea typeface="+mn-ea"/>
          <a:cs typeface="+mn-cs"/>
        </a:defRPr>
      </a:lvl2pPr>
      <a:lvl3pPr marL="682625" indent="-219075" algn="l" defTabSz="914400" rtl="0" eaLnBrk="1" latinLnBrk="0" hangingPunct="1">
        <a:lnSpc>
          <a:spcPct val="90000"/>
        </a:lnSpc>
        <a:spcBef>
          <a:spcPts val="600"/>
        </a:spcBef>
        <a:buClr>
          <a:schemeClr val="bg1"/>
        </a:buClr>
        <a:buSzPct val="100000"/>
        <a:buFont typeface="Arial" panose="020B0604020202020204" pitchFamily="34" charset="0"/>
        <a:buChar char="•"/>
        <a:defRPr sz="2800" kern="1200">
          <a:solidFill>
            <a:schemeClr val="bg1"/>
          </a:solidFill>
          <a:latin typeface="+mn-lt"/>
          <a:ea typeface="+mn-ea"/>
          <a:cs typeface="+mn-cs"/>
        </a:defRPr>
      </a:lvl3pPr>
      <a:lvl4pPr marL="857250" indent="-174625" algn="l" defTabSz="914400" rtl="0" eaLnBrk="1" latinLnBrk="0" hangingPunct="1">
        <a:lnSpc>
          <a:spcPct val="90000"/>
        </a:lnSpc>
        <a:spcBef>
          <a:spcPts val="600"/>
        </a:spcBef>
        <a:buClr>
          <a:schemeClr val="bg1"/>
        </a:buClr>
        <a:buSzPct val="100000"/>
        <a:buFont typeface="Arial" panose="020B0604020202020204" pitchFamily="34" charset="0"/>
        <a:buChar char="•"/>
        <a:defRPr sz="2800" kern="1200">
          <a:solidFill>
            <a:schemeClr val="bg1"/>
          </a:solidFill>
          <a:latin typeface="+mn-lt"/>
          <a:ea typeface="+mn-ea"/>
          <a:cs typeface="+mn-cs"/>
        </a:defRPr>
      </a:lvl4pPr>
      <a:lvl5pPr marL="1030288" indent="-173038" algn="l" defTabSz="914400" rtl="0" eaLnBrk="1" latinLnBrk="0" hangingPunct="1">
        <a:lnSpc>
          <a:spcPct val="90000"/>
        </a:lnSpc>
        <a:spcBef>
          <a:spcPts val="600"/>
        </a:spcBef>
        <a:buClr>
          <a:schemeClr val="bg1"/>
        </a:buClr>
        <a:buSzPct val="100000"/>
        <a:buFont typeface="Arial" panose="020B0604020202020204" pitchFamily="34" charset="0"/>
        <a:buChar char="•"/>
        <a:defRPr sz="2800" kern="1200">
          <a:solidFill>
            <a:schemeClr val="bg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invGray">
      <p:bgPr>
        <a:solidFill>
          <a:schemeClr val="tx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0" y="381000"/>
            <a:ext cx="9144001" cy="1371600"/>
          </a:xfrm>
          <a:prstGeom prst="rect">
            <a:avLst/>
          </a:prstGeom>
          <a:ln>
            <a:noFill/>
          </a:ln>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684210" y="1904999"/>
            <a:ext cx="9134391"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9646575"/>
      </p:ext>
    </p:extLst>
  </p:cSld>
  <p:clrMap bg1="dk1" tx1="lt1" bg2="dk2" tx2="lt2" accent1="accent1" accent2="accent2" accent3="accent3" accent4="accent4" accent5="accent5" accent6="accent6" hlink="hlink" folHlink="folHlink"/>
  <p:sldLayoutIdLst>
    <p:sldLayoutId id="2147483701" r:id="rId1"/>
    <p:sldLayoutId id="214748364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1" kern="1200" cap="none" spc="0" baseline="0">
          <a:ln w="9525">
            <a:noFill/>
            <a:prstDash val="solid"/>
          </a:ln>
          <a:solidFill>
            <a:schemeClr val="bg1"/>
          </a:solidFill>
          <a:effectLst/>
          <a:latin typeface="+mj-lt"/>
          <a:ea typeface="+mj-ea"/>
          <a:cs typeface="+mj-cs"/>
        </a:defRPr>
      </a:lvl1pPr>
    </p:titleStyle>
    <p:bodyStyle>
      <a:lvl1pPr marL="223838" indent="-223838" algn="l" defTabSz="914400" rtl="0" eaLnBrk="1" latinLnBrk="0" hangingPunct="1">
        <a:lnSpc>
          <a:spcPct val="90000"/>
        </a:lnSpc>
        <a:spcBef>
          <a:spcPts val="1800"/>
        </a:spcBef>
        <a:buClr>
          <a:schemeClr val="bg1"/>
        </a:buClr>
        <a:buSzPct val="100000"/>
        <a:buFont typeface="Arial" panose="020B0604020202020204" pitchFamily="34" charset="0"/>
        <a:buChar char="•"/>
        <a:defRPr sz="2800" kern="1200">
          <a:solidFill>
            <a:schemeClr val="bg1"/>
          </a:solidFill>
          <a:latin typeface="+mn-lt"/>
          <a:ea typeface="+mn-ea"/>
          <a:cs typeface="+mn-cs"/>
        </a:defRPr>
      </a:lvl1pPr>
      <a:lvl2pPr marL="463550" indent="-231775" algn="l" defTabSz="914400" rtl="0" eaLnBrk="1" latinLnBrk="0" hangingPunct="1">
        <a:lnSpc>
          <a:spcPct val="90000"/>
        </a:lnSpc>
        <a:spcBef>
          <a:spcPts val="1200"/>
        </a:spcBef>
        <a:buClr>
          <a:schemeClr val="bg1"/>
        </a:buClr>
        <a:buSzPct val="100000"/>
        <a:buFont typeface="Arial" panose="020B0604020202020204" pitchFamily="34" charset="0"/>
        <a:buChar char="•"/>
        <a:defRPr sz="2800" kern="1200">
          <a:solidFill>
            <a:schemeClr val="bg1"/>
          </a:solidFill>
          <a:latin typeface="+mn-lt"/>
          <a:ea typeface="+mn-ea"/>
          <a:cs typeface="+mn-cs"/>
        </a:defRPr>
      </a:lvl2pPr>
      <a:lvl3pPr marL="682625" indent="-219075" algn="l" defTabSz="914400" rtl="0" eaLnBrk="1" latinLnBrk="0" hangingPunct="1">
        <a:lnSpc>
          <a:spcPct val="90000"/>
        </a:lnSpc>
        <a:spcBef>
          <a:spcPts val="600"/>
        </a:spcBef>
        <a:buClr>
          <a:schemeClr val="bg1"/>
        </a:buClr>
        <a:buSzPct val="100000"/>
        <a:buFont typeface="Arial" panose="020B0604020202020204" pitchFamily="34" charset="0"/>
        <a:buChar char="•"/>
        <a:defRPr sz="2800" kern="1200">
          <a:solidFill>
            <a:schemeClr val="bg1"/>
          </a:solidFill>
          <a:latin typeface="+mn-lt"/>
          <a:ea typeface="+mn-ea"/>
          <a:cs typeface="+mn-cs"/>
        </a:defRPr>
      </a:lvl3pPr>
      <a:lvl4pPr marL="857250" indent="-174625" algn="l" defTabSz="914400" rtl="0" eaLnBrk="1" latinLnBrk="0" hangingPunct="1">
        <a:lnSpc>
          <a:spcPct val="90000"/>
        </a:lnSpc>
        <a:spcBef>
          <a:spcPts val="600"/>
        </a:spcBef>
        <a:buClr>
          <a:schemeClr val="bg1"/>
        </a:buClr>
        <a:buSzPct val="100000"/>
        <a:buFont typeface="Arial" panose="020B0604020202020204" pitchFamily="34" charset="0"/>
        <a:buChar char="•"/>
        <a:defRPr sz="2800" kern="1200">
          <a:solidFill>
            <a:schemeClr val="bg1"/>
          </a:solidFill>
          <a:latin typeface="+mn-lt"/>
          <a:ea typeface="+mn-ea"/>
          <a:cs typeface="+mn-cs"/>
        </a:defRPr>
      </a:lvl4pPr>
      <a:lvl5pPr marL="1030288" indent="-173038" algn="l" defTabSz="914400" rtl="0" eaLnBrk="1" latinLnBrk="0" hangingPunct="1">
        <a:lnSpc>
          <a:spcPct val="90000"/>
        </a:lnSpc>
        <a:spcBef>
          <a:spcPts val="600"/>
        </a:spcBef>
        <a:buClr>
          <a:schemeClr val="bg1"/>
        </a:buClr>
        <a:buSzPct val="100000"/>
        <a:buFont typeface="Arial" panose="020B0604020202020204" pitchFamily="34" charset="0"/>
        <a:buChar char="•"/>
        <a:defRPr sz="2800" kern="1200">
          <a:solidFill>
            <a:schemeClr val="bg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6F415C-E099-42F9-85D7-D2B479A49134}"/>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835E3D-B70D-4515-94AC-852D7103D127}"/>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24A337-F55A-40CB-BC7C-F2CDE9404C62}"/>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2EAFF51-4475-47BD-94BB-E515AA435B95}"/>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IDEA11y | Context Creative</a:t>
            </a:r>
          </a:p>
        </p:txBody>
      </p:sp>
      <p:sp>
        <p:nvSpPr>
          <p:cNvPr id="6" name="Slide Number Placeholder 5">
            <a:extLst>
              <a:ext uri="{FF2B5EF4-FFF2-40B4-BE49-F238E27FC236}">
                <a16:creationId xmlns:a16="http://schemas.microsoft.com/office/drawing/2014/main" id="{9945D097-B6DD-4683-821C-04BA8E10B821}"/>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8C9E5-63F1-4EAA-A2AD-5F091C260A07}" type="slidenum">
              <a:rPr lang="en-US" smtClean="0"/>
              <a:t>‹#›</a:t>
            </a:fld>
            <a:endParaRPr lang="en-US"/>
          </a:p>
        </p:txBody>
      </p:sp>
    </p:spTree>
    <p:extLst>
      <p:ext uri="{BB962C8B-B14F-4D97-AF65-F5344CB8AC3E}">
        <p14:creationId xmlns:p14="http://schemas.microsoft.com/office/powerpoint/2010/main" val="27602378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airtable.com/"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hyperlink" Target="https://basecamp.co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ebaim.org/discussio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aoda.ca/newsletter/" TargetMode="External"/><Relationship Id="rId4" Type="http://schemas.openxmlformats.org/officeDocument/2006/relationships/hyperlink" Target="https://a11yweekly.co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contextcreative.com/"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hyperlink" Target="mailto:info@contextcreative.com?subject=Inquiry%20from%20IDEAlly%20accessibility%20conference%20presenta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393483"/>
            <a:ext cx="8229600" cy="2895600"/>
          </a:xfrm>
        </p:spPr>
        <p:txBody>
          <a:bodyPr>
            <a:normAutofit/>
          </a:bodyPr>
          <a:lstStyle/>
          <a:p>
            <a:r>
              <a:rPr lang="en-US" sz="5000" dirty="0">
                <a:solidFill>
                  <a:schemeClr val="bg1"/>
                </a:solidFill>
                <a:latin typeface="Arial"/>
                <a:cs typeface="Arial"/>
              </a:rPr>
              <a:t>Welcome to the </a:t>
            </a:r>
            <a:br>
              <a:rPr lang="en-US" sz="5000" dirty="0">
                <a:solidFill>
                  <a:schemeClr val="bg1"/>
                </a:solidFill>
                <a:latin typeface="Arial"/>
                <a:cs typeface="Arial"/>
              </a:rPr>
            </a:br>
            <a:r>
              <a:rPr lang="en-US" sz="5000" dirty="0">
                <a:solidFill>
                  <a:schemeClr val="bg1"/>
                </a:solidFill>
                <a:latin typeface="Arial"/>
                <a:cs typeface="Arial"/>
              </a:rPr>
              <a:t>Accessibility Conference</a:t>
            </a:r>
          </a:p>
        </p:txBody>
      </p:sp>
      <p:sp>
        <p:nvSpPr>
          <p:cNvPr id="7" name="Subtitle 6">
            <a:extLst>
              <a:ext uri="{FF2B5EF4-FFF2-40B4-BE49-F238E27FC236}">
                <a16:creationId xmlns:a16="http://schemas.microsoft.com/office/drawing/2014/main" id="{ADD342D5-264E-475C-8F6B-22F3C064A3F8}"/>
              </a:ext>
            </a:extLst>
          </p:cNvPr>
          <p:cNvSpPr>
            <a:spLocks noGrp="1"/>
          </p:cNvSpPr>
          <p:nvPr>
            <p:ph type="subTitle" idx="1"/>
          </p:nvPr>
        </p:nvSpPr>
        <p:spPr>
          <a:xfrm>
            <a:off x="1065212" y="2848686"/>
            <a:ext cx="9677399" cy="1799514"/>
          </a:xfrm>
        </p:spPr>
        <p:txBody>
          <a:bodyPr>
            <a:normAutofit/>
          </a:bodyPr>
          <a:lstStyle/>
          <a:p>
            <a:r>
              <a:rPr lang="en-US" sz="4000" dirty="0"/>
              <a:t>Accessibility is everyone’s responsibility: a sustainable, team-based approach</a:t>
            </a:r>
          </a:p>
        </p:txBody>
      </p:sp>
      <p:sp>
        <p:nvSpPr>
          <p:cNvPr id="6" name="Subtitle 6">
            <a:extLst>
              <a:ext uri="{FF2B5EF4-FFF2-40B4-BE49-F238E27FC236}">
                <a16:creationId xmlns:a16="http://schemas.microsoft.com/office/drawing/2014/main" id="{D736BF81-AD82-494E-B98C-006A6B9B9F66}"/>
              </a:ext>
            </a:extLst>
          </p:cNvPr>
          <p:cNvSpPr txBox="1">
            <a:spLocks/>
          </p:cNvSpPr>
          <p:nvPr/>
        </p:nvSpPr>
        <p:spPr>
          <a:xfrm>
            <a:off x="1105830" y="4994769"/>
            <a:ext cx="8229600" cy="535540"/>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1" kern="1200" cap="all" spc="200" baseline="0">
                <a:solidFill>
                  <a:schemeClr val="accent1"/>
                </a:solidFill>
                <a:latin typeface="+mn-lt"/>
                <a:ea typeface="+mn-ea"/>
                <a:cs typeface="+mn-cs"/>
              </a:defRPr>
            </a:lvl1pPr>
            <a:lvl2pPr marL="457200" indent="0" algn="ctr" defTabSz="914400" rtl="0" eaLnBrk="1" latinLnBrk="0" hangingPunct="1">
              <a:lnSpc>
                <a:spcPct val="90000"/>
              </a:lnSpc>
              <a:spcBef>
                <a:spcPts val="1200"/>
              </a:spcBef>
              <a:buClr>
                <a:schemeClr val="accent1"/>
              </a:buClr>
              <a:buSzPct val="10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accent1"/>
              </a:buClr>
              <a:buSzPct val="10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accent1"/>
              </a:buClr>
              <a:buSzPct val="100000"/>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accent1"/>
              </a:buClr>
              <a:buSzPct val="100000"/>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ts val="600"/>
              </a:spcBef>
              <a:buClr>
                <a:schemeClr val="accent1"/>
              </a:buClr>
              <a:buFont typeface="Arial"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800" kern="1200">
                <a:solidFill>
                  <a:schemeClr val="tx1">
                    <a:tint val="75000"/>
                  </a:schemeClr>
                </a:solidFill>
                <a:latin typeface="+mn-lt"/>
                <a:ea typeface="+mn-ea"/>
                <a:cs typeface="+mn-cs"/>
              </a:defRPr>
            </a:lvl9pPr>
          </a:lstStyle>
          <a:p>
            <a:r>
              <a:rPr lang="en-US" sz="3600" dirty="0"/>
              <a:t>Mary </a:t>
            </a:r>
            <a:r>
              <a:rPr lang="en-US" sz="3600" dirty="0" err="1"/>
              <a:t>huang</a:t>
            </a:r>
            <a:r>
              <a:rPr lang="en-US" sz="3600" dirty="0"/>
              <a:t> &amp; Christine </a:t>
            </a:r>
            <a:r>
              <a:rPr lang="en-US" sz="3600" dirty="0" err="1"/>
              <a:t>hogenkamp</a:t>
            </a:r>
            <a:endParaRPr lang="en-US" sz="3600" dirty="0"/>
          </a:p>
        </p:txBody>
      </p:sp>
      <p:pic>
        <p:nvPicPr>
          <p:cNvPr id="4" name="Picture 3">
            <a:extLst>
              <a:ext uri="{FF2B5EF4-FFF2-40B4-BE49-F238E27FC236}">
                <a16:creationId xmlns:a16="http://schemas.microsoft.com/office/drawing/2014/main" id="{DAA02A09-6895-40CB-BB71-29B712129236}"/>
              </a:ext>
              <a:ext uri="{C183D7F6-B498-43B3-948B-1728B52AA6E4}">
                <adec:decorative xmlns:adec="http://schemas.microsoft.com/office/drawing/2017/decorative" val="1"/>
              </a:ext>
            </a:extLst>
          </p:cNvPr>
          <p:cNvPicPr>
            <a:picLocks noChangeAspect="1"/>
          </p:cNvPicPr>
          <p:nvPr/>
        </p:nvPicPr>
        <p:blipFill rotWithShape="1">
          <a:blip r:embed="rId3"/>
          <a:srcRect r="46819"/>
          <a:stretch/>
        </p:blipFill>
        <p:spPr>
          <a:xfrm>
            <a:off x="-1" y="5530830"/>
            <a:ext cx="1086377" cy="1089945"/>
          </a:xfrm>
          <a:prstGeom prst="rect">
            <a:avLst/>
          </a:prstGeom>
        </p:spPr>
      </p:pic>
      <p:pic>
        <p:nvPicPr>
          <p:cNvPr id="5" name="Picture 4" descr="University of Guelph logo">
            <a:extLst>
              <a:ext uri="{FF2B5EF4-FFF2-40B4-BE49-F238E27FC236}">
                <a16:creationId xmlns:a16="http://schemas.microsoft.com/office/drawing/2014/main" id="{63854BC4-3A0F-43E1-86C0-250490EA2CAE}"/>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9455" y="5530308"/>
            <a:ext cx="2042809" cy="1090467"/>
          </a:xfrm>
          <a:prstGeom prst="rect">
            <a:avLst/>
          </a:prstGeom>
        </p:spPr>
      </p:pic>
    </p:spTree>
    <p:extLst>
      <p:ext uri="{BB962C8B-B14F-4D97-AF65-F5344CB8AC3E}">
        <p14:creationId xmlns:p14="http://schemas.microsoft.com/office/powerpoint/2010/main" val="4214489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4210" y="2438400"/>
            <a:ext cx="4800601" cy="1371600"/>
          </a:xfrm>
        </p:spPr>
        <p:txBody>
          <a:bodyPr>
            <a:normAutofit/>
          </a:bodyPr>
          <a:lstStyle/>
          <a:p>
            <a:r>
              <a:rPr lang="en-US" dirty="0">
                <a:solidFill>
                  <a:schemeClr val="bg1"/>
                </a:solidFill>
                <a:latin typeface="Arial" panose="020B0604020202020204" pitchFamily="34" charset="0"/>
                <a:cs typeface="Arial" panose="020B0604020202020204" pitchFamily="34" charset="0"/>
              </a:rPr>
              <a:t>What was “accessibility” like at Context before the taskforce?</a:t>
            </a:r>
          </a:p>
        </p:txBody>
      </p:sp>
      <p:pic>
        <p:nvPicPr>
          <p:cNvPr id="8" name="Picture Placeholder 7">
            <a:extLst>
              <a:ext uri="{FF2B5EF4-FFF2-40B4-BE49-F238E27FC236}">
                <a16:creationId xmlns:a16="http://schemas.microsoft.com/office/drawing/2014/main" id="{908137C2-181D-EFF3-95A9-DA17D4091B06}"/>
              </a:ext>
              <a:ext uri="{C183D7F6-B498-43B3-948B-1728B52AA6E4}">
                <adec:decorative xmlns:adec="http://schemas.microsoft.com/office/drawing/2017/decorative" val="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7488" b="7488"/>
          <a:stretch>
            <a:fillRect/>
          </a:stretch>
        </p:blipFill>
        <p:spPr/>
      </p:pic>
      <p:sp>
        <p:nvSpPr>
          <p:cNvPr id="3" name="Footer Placeholder 2">
            <a:extLst>
              <a:ext uri="{FF2B5EF4-FFF2-40B4-BE49-F238E27FC236}">
                <a16:creationId xmlns:a16="http://schemas.microsoft.com/office/drawing/2014/main" id="{5F875C46-4E96-EBC0-60FE-C1E226C0CEA8}"/>
              </a:ext>
            </a:extLst>
          </p:cNvPr>
          <p:cNvSpPr>
            <a:spLocks noGrp="1"/>
          </p:cNvSpPr>
          <p:nvPr>
            <p:ph type="ftr" sz="quarter" idx="10"/>
          </p:nvPr>
        </p:nvSpPr>
        <p:spPr/>
        <p:txBody>
          <a:bodyPr/>
          <a:lstStyle/>
          <a:p>
            <a:r>
              <a:rPr lang="en-US"/>
              <a:t>IDEA11y | Context Creative</a:t>
            </a:r>
            <a:endParaRPr lang="en-US" dirty="0"/>
          </a:p>
        </p:txBody>
      </p:sp>
      <p:sp>
        <p:nvSpPr>
          <p:cNvPr id="4" name="Slide Number Placeholder 3">
            <a:extLst>
              <a:ext uri="{FF2B5EF4-FFF2-40B4-BE49-F238E27FC236}">
                <a16:creationId xmlns:a16="http://schemas.microsoft.com/office/drawing/2014/main" id="{AC76CF2E-1DCA-1468-6890-1CB1D2FE0DEE}"/>
              </a:ext>
            </a:extLst>
          </p:cNvPr>
          <p:cNvSpPr>
            <a:spLocks noGrp="1"/>
          </p:cNvSpPr>
          <p:nvPr>
            <p:ph type="sldNum" sz="quarter" idx="11"/>
          </p:nvPr>
        </p:nvSpPr>
        <p:spPr/>
        <p:txBody>
          <a:bodyPr/>
          <a:lstStyle/>
          <a:p>
            <a:fld id="{2A013F82-EE5E-44EE-A61D-E31C6657F26F}" type="slidenum">
              <a:rPr lang="en-US" smtClean="0"/>
              <a:pPr/>
              <a:t>10</a:t>
            </a:fld>
            <a:endParaRPr lang="en-US" dirty="0"/>
          </a:p>
        </p:txBody>
      </p:sp>
    </p:spTree>
    <p:extLst>
      <p:ext uri="{BB962C8B-B14F-4D97-AF65-F5344CB8AC3E}">
        <p14:creationId xmlns:p14="http://schemas.microsoft.com/office/powerpoint/2010/main" val="2957895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descr="Org chart showing"/>
          <p:cNvSpPr>
            <a:spLocks noGrp="1"/>
          </p:cNvSpPr>
          <p:nvPr>
            <p:ph type="title"/>
          </p:nvPr>
        </p:nvSpPr>
        <p:spPr>
          <a:xfrm>
            <a:off x="618567" y="968829"/>
            <a:ext cx="3266045" cy="2590800"/>
          </a:xfrm>
        </p:spPr>
        <p:txBody>
          <a:bodyPr/>
          <a:lstStyle/>
          <a:p>
            <a:r>
              <a:rPr lang="en-US" dirty="0">
                <a:solidFill>
                  <a:schemeClr val="bg1"/>
                </a:solidFill>
                <a:latin typeface="Arial" panose="020B0604020202020204" pitchFamily="34" charset="0"/>
                <a:cs typeface="Arial" panose="020B0604020202020204" pitchFamily="34" charset="0"/>
              </a:rPr>
              <a:t>What did Context Creative look like?</a:t>
            </a:r>
          </a:p>
        </p:txBody>
      </p:sp>
      <p:pic>
        <p:nvPicPr>
          <p:cNvPr id="4" name="Picture 3" descr="Small organization chart summarizing Context Creative's structure over five years ago, with about 10 different roles across administrative, project management, content, design and development">
            <a:extLst>
              <a:ext uri="{FF2B5EF4-FFF2-40B4-BE49-F238E27FC236}">
                <a16:creationId xmlns:a16="http://schemas.microsoft.com/office/drawing/2014/main" id="{19398FE8-500F-584B-B507-0BF3862C875C}"/>
              </a:ext>
            </a:extLst>
          </p:cNvPr>
          <p:cNvPicPr>
            <a:picLocks noChangeAspect="1"/>
          </p:cNvPicPr>
          <p:nvPr/>
        </p:nvPicPr>
        <p:blipFill>
          <a:blip r:embed="rId3">
            <a:extLst>
              <a:ext uri="{28A0092B-C50C-407E-A947-70E740481C1C}">
                <a14:useLocalDpi xmlns:a14="http://schemas.microsoft.com/office/drawing/2010/main" val="0"/>
              </a:ext>
            </a:extLst>
          </a:blip>
          <a:srcRect l="17489" r="17489"/>
          <a:stretch/>
        </p:blipFill>
        <p:spPr>
          <a:xfrm>
            <a:off x="2848439" y="142094"/>
            <a:ext cx="8777940" cy="5720369"/>
          </a:xfrm>
          <a:prstGeom prst="rect">
            <a:avLst/>
          </a:prstGeom>
        </p:spPr>
      </p:pic>
      <p:sp>
        <p:nvSpPr>
          <p:cNvPr id="2" name="Footer Placeholder 1">
            <a:extLst>
              <a:ext uri="{FF2B5EF4-FFF2-40B4-BE49-F238E27FC236}">
                <a16:creationId xmlns:a16="http://schemas.microsoft.com/office/drawing/2014/main" id="{7BE5B092-108B-3FDE-263C-16C39FCA0719}"/>
              </a:ext>
            </a:extLst>
          </p:cNvPr>
          <p:cNvSpPr>
            <a:spLocks noGrp="1"/>
          </p:cNvSpPr>
          <p:nvPr>
            <p:ph type="ftr" sz="quarter" idx="10"/>
          </p:nvPr>
        </p:nvSpPr>
        <p:spPr/>
        <p:txBody>
          <a:bodyPr/>
          <a:lstStyle/>
          <a:p>
            <a:r>
              <a:rPr lang="en-US"/>
              <a:t>IDEA11y | Context Creative</a:t>
            </a:r>
            <a:endParaRPr lang="en-US" dirty="0"/>
          </a:p>
        </p:txBody>
      </p:sp>
      <p:sp>
        <p:nvSpPr>
          <p:cNvPr id="3" name="Slide Number Placeholder 2">
            <a:extLst>
              <a:ext uri="{FF2B5EF4-FFF2-40B4-BE49-F238E27FC236}">
                <a16:creationId xmlns:a16="http://schemas.microsoft.com/office/drawing/2014/main" id="{67D38753-0E5D-D84E-7418-CE73628F46EA}"/>
              </a:ext>
            </a:extLst>
          </p:cNvPr>
          <p:cNvSpPr>
            <a:spLocks noGrp="1"/>
          </p:cNvSpPr>
          <p:nvPr>
            <p:ph type="sldNum" sz="quarter" idx="11"/>
          </p:nvPr>
        </p:nvSpPr>
        <p:spPr/>
        <p:txBody>
          <a:bodyPr/>
          <a:lstStyle/>
          <a:p>
            <a:fld id="{2A013F82-EE5E-44EE-A61D-E31C6657F26F}" type="slidenum">
              <a:rPr lang="en-US" smtClean="0"/>
              <a:pPr/>
              <a:t>11</a:t>
            </a:fld>
            <a:endParaRPr lang="en-US" dirty="0"/>
          </a:p>
        </p:txBody>
      </p:sp>
    </p:spTree>
    <p:extLst>
      <p:ext uri="{BB962C8B-B14F-4D97-AF65-F5344CB8AC3E}">
        <p14:creationId xmlns:p14="http://schemas.microsoft.com/office/powerpoint/2010/main" val="1368724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Our approach to accessibility had gaps</a:t>
            </a:r>
          </a:p>
        </p:txBody>
      </p:sp>
      <p:sp>
        <p:nvSpPr>
          <p:cNvPr id="3" name="Content Placeholder 2">
            <a:extLst>
              <a:ext uri="{FF2B5EF4-FFF2-40B4-BE49-F238E27FC236}">
                <a16:creationId xmlns:a16="http://schemas.microsoft.com/office/drawing/2014/main" id="{9CF079ED-88E1-654C-A08F-77A7B0FA40FF}"/>
              </a:ext>
            </a:extLst>
          </p:cNvPr>
          <p:cNvSpPr>
            <a:spLocks noGrp="1"/>
          </p:cNvSpPr>
          <p:nvPr>
            <p:ph idx="1"/>
          </p:nvPr>
        </p:nvSpPr>
        <p:spPr/>
        <p:txBody>
          <a:bodyPr>
            <a:normAutofit/>
          </a:bodyPr>
          <a:lstStyle/>
          <a:p>
            <a:pPr lvl="0"/>
            <a:r>
              <a:rPr lang="en-US" sz="2800" dirty="0">
                <a:solidFill>
                  <a:schemeClr val="bg1"/>
                </a:solidFill>
                <a:latin typeface="Arial" panose="020B0604020202020204" pitchFamily="34" charset="0"/>
                <a:cs typeface="Arial" panose="020B0604020202020204" pitchFamily="34" charset="0"/>
              </a:rPr>
              <a:t>Siloed information </a:t>
            </a:r>
          </a:p>
          <a:p>
            <a:pPr lvl="0"/>
            <a:r>
              <a:rPr lang="en-US" sz="2800" dirty="0">
                <a:solidFill>
                  <a:schemeClr val="bg1"/>
                </a:solidFill>
                <a:latin typeface="Arial" panose="020B0604020202020204" pitchFamily="34" charset="0"/>
                <a:cs typeface="Arial" panose="020B0604020202020204" pitchFamily="34" charset="0"/>
              </a:rPr>
              <a:t>No specific policy on research, documentation, implementation across projects </a:t>
            </a:r>
          </a:p>
          <a:p>
            <a:pPr lvl="0"/>
            <a:r>
              <a:rPr lang="en-US" sz="2800" dirty="0">
                <a:solidFill>
                  <a:schemeClr val="bg1"/>
                </a:solidFill>
                <a:latin typeface="Arial" panose="020B0604020202020204" pitchFamily="34" charset="0"/>
                <a:cs typeface="Arial" panose="020B0604020202020204" pitchFamily="34" charset="0"/>
              </a:rPr>
              <a:t>Unofficial “go-to” staff - resourcing issues and bottlenecks</a:t>
            </a:r>
          </a:p>
          <a:p>
            <a:pPr lvl="0"/>
            <a:r>
              <a:rPr lang="en-US" sz="2800" dirty="0">
                <a:solidFill>
                  <a:schemeClr val="bg1"/>
                </a:solidFill>
                <a:latin typeface="Arial" panose="020B0604020202020204" pitchFamily="34" charset="0"/>
                <a:cs typeface="Arial" panose="020B0604020202020204" pitchFamily="34" charset="0"/>
              </a:rPr>
              <a:t>Limited ability to build effectively on past insights</a:t>
            </a:r>
          </a:p>
          <a:p>
            <a:pPr lvl="0"/>
            <a:r>
              <a:rPr lang="en-US" sz="2800" dirty="0">
                <a:solidFill>
                  <a:schemeClr val="bg1"/>
                </a:solidFill>
                <a:latin typeface="Arial" panose="020B0604020202020204" pitchFamily="34" charset="0"/>
                <a:cs typeface="Arial" panose="020B0604020202020204" pitchFamily="34" charset="0"/>
              </a:rPr>
              <a:t>Reactive, not proactive</a:t>
            </a:r>
          </a:p>
        </p:txBody>
      </p:sp>
      <p:sp>
        <p:nvSpPr>
          <p:cNvPr id="2" name="Footer Placeholder 1">
            <a:extLst>
              <a:ext uri="{FF2B5EF4-FFF2-40B4-BE49-F238E27FC236}">
                <a16:creationId xmlns:a16="http://schemas.microsoft.com/office/drawing/2014/main" id="{70764E33-9E43-8E62-67F0-0C67F07EF23C}"/>
              </a:ext>
            </a:extLst>
          </p:cNvPr>
          <p:cNvSpPr>
            <a:spLocks noGrp="1"/>
          </p:cNvSpPr>
          <p:nvPr>
            <p:ph type="ftr" sz="quarter" idx="10"/>
          </p:nvPr>
        </p:nvSpPr>
        <p:spPr/>
        <p:txBody>
          <a:bodyPr/>
          <a:lstStyle/>
          <a:p>
            <a:r>
              <a:rPr lang="en-US"/>
              <a:t>IDEA11y | Context Creative</a:t>
            </a:r>
            <a:endParaRPr lang="en-US" dirty="0"/>
          </a:p>
        </p:txBody>
      </p:sp>
      <p:sp>
        <p:nvSpPr>
          <p:cNvPr id="4" name="Slide Number Placeholder 3">
            <a:extLst>
              <a:ext uri="{FF2B5EF4-FFF2-40B4-BE49-F238E27FC236}">
                <a16:creationId xmlns:a16="http://schemas.microsoft.com/office/drawing/2014/main" id="{8A105A60-2015-BC25-27B9-2C247E5BCB6B}"/>
              </a:ext>
            </a:extLst>
          </p:cNvPr>
          <p:cNvSpPr>
            <a:spLocks noGrp="1"/>
          </p:cNvSpPr>
          <p:nvPr>
            <p:ph type="sldNum" sz="quarter" idx="11"/>
          </p:nvPr>
        </p:nvSpPr>
        <p:spPr/>
        <p:txBody>
          <a:bodyPr/>
          <a:lstStyle/>
          <a:p>
            <a:fld id="{2A013F82-EE5E-44EE-A61D-E31C6657F26F}" type="slidenum">
              <a:rPr lang="en-US" smtClean="0"/>
              <a:pPr/>
              <a:t>12</a:t>
            </a:fld>
            <a:endParaRPr lang="en-US" dirty="0"/>
          </a:p>
        </p:txBody>
      </p:sp>
    </p:spTree>
    <p:extLst>
      <p:ext uri="{BB962C8B-B14F-4D97-AF65-F5344CB8AC3E}">
        <p14:creationId xmlns:p14="http://schemas.microsoft.com/office/powerpoint/2010/main" val="2766594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Envisioning a taskforce: the pitch</a:t>
            </a:r>
          </a:p>
        </p:txBody>
      </p:sp>
      <p:pic>
        <p:nvPicPr>
          <p:cNvPr id="7" name="Picture Placeholder 6">
            <a:extLst>
              <a:ext uri="{FF2B5EF4-FFF2-40B4-BE49-F238E27FC236}">
                <a16:creationId xmlns:a16="http://schemas.microsoft.com/office/drawing/2014/main" id="{4E2CCCAB-D802-91DE-CC03-B46EDAD213F8}"/>
              </a:ext>
              <a:ext uri="{C183D7F6-B498-43B3-948B-1728B52AA6E4}">
                <adec:decorative xmlns:adec="http://schemas.microsoft.com/office/drawing/2017/decorative" val="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7488" b="7488"/>
          <a:stretch>
            <a:fillRect/>
          </a:stretch>
        </p:blipFill>
        <p:spPr/>
      </p:pic>
      <p:sp>
        <p:nvSpPr>
          <p:cNvPr id="2" name="Footer Placeholder 1">
            <a:extLst>
              <a:ext uri="{FF2B5EF4-FFF2-40B4-BE49-F238E27FC236}">
                <a16:creationId xmlns:a16="http://schemas.microsoft.com/office/drawing/2014/main" id="{861B3DBA-DC0C-A955-928C-665093BC026B}"/>
              </a:ext>
            </a:extLst>
          </p:cNvPr>
          <p:cNvSpPr>
            <a:spLocks noGrp="1"/>
          </p:cNvSpPr>
          <p:nvPr>
            <p:ph type="ftr" sz="quarter" idx="10"/>
          </p:nvPr>
        </p:nvSpPr>
        <p:spPr/>
        <p:txBody>
          <a:bodyPr/>
          <a:lstStyle/>
          <a:p>
            <a:r>
              <a:rPr lang="en-US"/>
              <a:t>IDEA11y | Context Creative</a:t>
            </a:r>
            <a:endParaRPr lang="en-US" dirty="0"/>
          </a:p>
        </p:txBody>
      </p:sp>
      <p:sp>
        <p:nvSpPr>
          <p:cNvPr id="3" name="Slide Number Placeholder 2">
            <a:extLst>
              <a:ext uri="{FF2B5EF4-FFF2-40B4-BE49-F238E27FC236}">
                <a16:creationId xmlns:a16="http://schemas.microsoft.com/office/drawing/2014/main" id="{6259A470-41A9-1A6C-CB6C-592D0D2A5CCE}"/>
              </a:ext>
            </a:extLst>
          </p:cNvPr>
          <p:cNvSpPr>
            <a:spLocks noGrp="1"/>
          </p:cNvSpPr>
          <p:nvPr>
            <p:ph type="sldNum" sz="quarter" idx="11"/>
          </p:nvPr>
        </p:nvSpPr>
        <p:spPr/>
        <p:txBody>
          <a:bodyPr/>
          <a:lstStyle/>
          <a:p>
            <a:fld id="{2A013F82-EE5E-44EE-A61D-E31C6657F26F}" type="slidenum">
              <a:rPr lang="en-US" smtClean="0"/>
              <a:pPr/>
              <a:t>13</a:t>
            </a:fld>
            <a:endParaRPr lang="en-US" dirty="0"/>
          </a:p>
        </p:txBody>
      </p:sp>
    </p:spTree>
    <p:extLst>
      <p:ext uri="{BB962C8B-B14F-4D97-AF65-F5344CB8AC3E}">
        <p14:creationId xmlns:p14="http://schemas.microsoft.com/office/powerpoint/2010/main" val="127443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What could a team-based approach look like?</a:t>
            </a:r>
          </a:p>
        </p:txBody>
      </p:sp>
      <p:sp>
        <p:nvSpPr>
          <p:cNvPr id="3" name="Content Placeholder 2">
            <a:extLst>
              <a:ext uri="{FF2B5EF4-FFF2-40B4-BE49-F238E27FC236}">
                <a16:creationId xmlns:a16="http://schemas.microsoft.com/office/drawing/2014/main" id="{9CF079ED-88E1-654C-A08F-77A7B0FA40FF}"/>
              </a:ext>
            </a:extLst>
          </p:cNvPr>
          <p:cNvSpPr>
            <a:spLocks noGrp="1"/>
          </p:cNvSpPr>
          <p:nvPr>
            <p:ph idx="1"/>
          </p:nvPr>
        </p:nvSpPr>
        <p:spPr/>
        <p:txBody>
          <a:bodyPr>
            <a:normAutofit/>
          </a:bodyPr>
          <a:lstStyle/>
          <a:p>
            <a:pPr lvl="0"/>
            <a:r>
              <a:rPr lang="en-US" sz="2800" dirty="0">
                <a:solidFill>
                  <a:schemeClr val="bg1"/>
                </a:solidFill>
                <a:latin typeface="Arial" panose="020B0604020202020204" pitchFamily="34" charset="0"/>
                <a:cs typeface="Arial" panose="020B0604020202020204" pitchFamily="34" charset="0"/>
              </a:rPr>
              <a:t>Taskforce with a mandate</a:t>
            </a:r>
          </a:p>
          <a:p>
            <a:pPr lvl="0"/>
            <a:r>
              <a:rPr lang="en-US" sz="2800" dirty="0">
                <a:solidFill>
                  <a:schemeClr val="bg1"/>
                </a:solidFill>
                <a:latin typeface="Arial" panose="020B0604020202020204" pitchFamily="34" charset="0"/>
                <a:cs typeface="Arial" panose="020B0604020202020204" pitchFamily="34" charset="0"/>
              </a:rPr>
              <a:t>Committed and supported</a:t>
            </a:r>
          </a:p>
          <a:p>
            <a:pPr lvl="0"/>
            <a:r>
              <a:rPr lang="en-US" sz="2800" dirty="0">
                <a:solidFill>
                  <a:schemeClr val="bg1"/>
                </a:solidFill>
                <a:latin typeface="Arial" panose="020B0604020202020204" pitchFamily="34" charset="0"/>
                <a:cs typeface="Arial" panose="020B0604020202020204" pitchFamily="34" charset="0"/>
              </a:rPr>
              <a:t>Figure out accessibility issues together</a:t>
            </a:r>
          </a:p>
          <a:p>
            <a:pPr lvl="0"/>
            <a:r>
              <a:rPr lang="en-US" sz="2800" dirty="0">
                <a:solidFill>
                  <a:schemeClr val="bg1"/>
                </a:solidFill>
                <a:latin typeface="Arial" panose="020B0604020202020204" pitchFamily="34" charset="0"/>
                <a:cs typeface="Arial" panose="020B0604020202020204" pitchFamily="34" charset="0"/>
              </a:rPr>
              <a:t>Entire studio expected to understand the taskforce’s findings and recommendations</a:t>
            </a:r>
          </a:p>
          <a:p>
            <a:pPr lvl="0"/>
            <a:endParaRPr lang="en-US" sz="2800" dirty="0">
              <a:solidFill>
                <a:schemeClr val="bg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175C6677-55D1-CBB5-3FA9-AF2D0761C545}"/>
              </a:ext>
            </a:extLst>
          </p:cNvPr>
          <p:cNvSpPr>
            <a:spLocks noGrp="1"/>
          </p:cNvSpPr>
          <p:nvPr>
            <p:ph type="ftr" sz="quarter" idx="10"/>
          </p:nvPr>
        </p:nvSpPr>
        <p:spPr/>
        <p:txBody>
          <a:bodyPr/>
          <a:lstStyle/>
          <a:p>
            <a:r>
              <a:rPr lang="en-US"/>
              <a:t>IDEA11y | Context Creative</a:t>
            </a:r>
            <a:endParaRPr lang="en-US" dirty="0"/>
          </a:p>
        </p:txBody>
      </p:sp>
      <p:sp>
        <p:nvSpPr>
          <p:cNvPr id="4" name="Slide Number Placeholder 3">
            <a:extLst>
              <a:ext uri="{FF2B5EF4-FFF2-40B4-BE49-F238E27FC236}">
                <a16:creationId xmlns:a16="http://schemas.microsoft.com/office/drawing/2014/main" id="{A1C2F525-26BD-3CC2-8E0B-C986FDDF4C62}"/>
              </a:ext>
            </a:extLst>
          </p:cNvPr>
          <p:cNvSpPr>
            <a:spLocks noGrp="1"/>
          </p:cNvSpPr>
          <p:nvPr>
            <p:ph type="sldNum" sz="quarter" idx="11"/>
          </p:nvPr>
        </p:nvSpPr>
        <p:spPr/>
        <p:txBody>
          <a:bodyPr/>
          <a:lstStyle/>
          <a:p>
            <a:fld id="{2A013F82-EE5E-44EE-A61D-E31C6657F26F}" type="slidenum">
              <a:rPr lang="en-US" smtClean="0"/>
              <a:pPr/>
              <a:t>14</a:t>
            </a:fld>
            <a:endParaRPr lang="en-US" dirty="0"/>
          </a:p>
        </p:txBody>
      </p:sp>
    </p:spTree>
    <p:extLst>
      <p:ext uri="{BB962C8B-B14F-4D97-AF65-F5344CB8AC3E}">
        <p14:creationId xmlns:p14="http://schemas.microsoft.com/office/powerpoint/2010/main" val="2526381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What could a team-based approach look like</a:t>
            </a:r>
            <a:r>
              <a:rPr lang="en-US" dirty="0">
                <a:latin typeface="Arial" panose="020B0604020202020204" pitchFamily="34" charset="0"/>
                <a:cs typeface="Arial" panose="020B0604020202020204" pitchFamily="34" charset="0"/>
              </a:rPr>
              <a:t>? (2)</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CF079ED-88E1-654C-A08F-77A7B0FA40FF}"/>
              </a:ext>
            </a:extLst>
          </p:cNvPr>
          <p:cNvSpPr>
            <a:spLocks noGrp="1"/>
          </p:cNvSpPr>
          <p:nvPr>
            <p:ph idx="1"/>
          </p:nvPr>
        </p:nvSpPr>
        <p:spPr/>
        <p:txBody>
          <a:bodyPr>
            <a:normAutofit/>
          </a:bodyPr>
          <a:lstStyle/>
          <a:p>
            <a:pPr lvl="0"/>
            <a:r>
              <a:rPr lang="en-US" sz="2800" b="1" dirty="0">
                <a:solidFill>
                  <a:schemeClr val="bg1"/>
                </a:solidFill>
                <a:latin typeface="Arial" panose="020B0604020202020204" pitchFamily="34" charset="0"/>
                <a:cs typeface="Arial" panose="020B0604020202020204" pitchFamily="34" charset="0"/>
              </a:rPr>
              <a:t>Starting team: </a:t>
            </a:r>
            <a:r>
              <a:rPr lang="en-US" sz="2800" dirty="0">
                <a:solidFill>
                  <a:schemeClr val="bg1"/>
                </a:solidFill>
                <a:latin typeface="Arial" panose="020B0604020202020204" pitchFamily="34" charset="0"/>
                <a:cs typeface="Arial" panose="020B0604020202020204" pitchFamily="34" charset="0"/>
              </a:rPr>
              <a:t>2 Project Managers, 2 Developers/Web Designers, 2 Print Designers.</a:t>
            </a:r>
          </a:p>
          <a:p>
            <a:pPr lvl="0"/>
            <a:r>
              <a:rPr lang="en-US" sz="2800" b="1" dirty="0">
                <a:solidFill>
                  <a:schemeClr val="bg1"/>
                </a:solidFill>
                <a:latin typeface="Arial" panose="020B0604020202020204" pitchFamily="34" charset="0"/>
                <a:cs typeface="Arial" panose="020B0604020202020204" pitchFamily="34" charset="0"/>
              </a:rPr>
              <a:t>First step: </a:t>
            </a:r>
            <a:r>
              <a:rPr lang="en-US" sz="2800" dirty="0">
                <a:solidFill>
                  <a:schemeClr val="bg1"/>
                </a:solidFill>
                <a:latin typeface="Arial" panose="020B0604020202020204" pitchFamily="34" charset="0"/>
                <a:cs typeface="Arial" panose="020B0604020202020204" pitchFamily="34" charset="0"/>
              </a:rPr>
              <a:t>Compile existing info, figure out gaps</a:t>
            </a:r>
          </a:p>
          <a:p>
            <a:pPr lvl="0"/>
            <a:r>
              <a:rPr lang="en-US" sz="2800" b="1" dirty="0">
                <a:solidFill>
                  <a:schemeClr val="bg1"/>
                </a:solidFill>
                <a:latin typeface="Arial" panose="020B0604020202020204" pitchFamily="34" charset="0"/>
                <a:cs typeface="Arial" panose="020B0604020202020204" pitchFamily="34" charset="0"/>
              </a:rPr>
              <a:t>Ongoing: </a:t>
            </a:r>
            <a:r>
              <a:rPr lang="en-US" sz="2800" dirty="0">
                <a:solidFill>
                  <a:schemeClr val="bg1"/>
                </a:solidFill>
                <a:latin typeface="Arial" panose="020B0604020202020204" pitchFamily="34" charset="0"/>
                <a:cs typeface="Arial" panose="020B0604020202020204" pitchFamily="34" charset="0"/>
              </a:rPr>
              <a:t>Involve at least 2 Taskforce members on any issues</a:t>
            </a:r>
          </a:p>
          <a:p>
            <a:pPr lvl="0"/>
            <a:r>
              <a:rPr lang="en-US" sz="2800" b="1" dirty="0">
                <a:solidFill>
                  <a:schemeClr val="bg1"/>
                </a:solidFill>
                <a:latin typeface="Arial" panose="020B0604020202020204" pitchFamily="34" charset="0"/>
                <a:cs typeface="Arial" panose="020B0604020202020204" pitchFamily="34" charset="0"/>
              </a:rPr>
              <a:t>Regular meetings: </a:t>
            </a:r>
            <a:r>
              <a:rPr lang="en-US" sz="2800" dirty="0">
                <a:solidFill>
                  <a:schemeClr val="bg1"/>
                </a:solidFill>
                <a:latin typeface="Arial" panose="020B0604020202020204" pitchFamily="34" charset="0"/>
                <a:cs typeface="Arial" panose="020B0604020202020204" pitchFamily="34" charset="0"/>
              </a:rPr>
              <a:t>1-2x a month, disseminate info to studio periodically</a:t>
            </a:r>
          </a:p>
        </p:txBody>
      </p:sp>
      <p:sp>
        <p:nvSpPr>
          <p:cNvPr id="2" name="Footer Placeholder 1">
            <a:extLst>
              <a:ext uri="{FF2B5EF4-FFF2-40B4-BE49-F238E27FC236}">
                <a16:creationId xmlns:a16="http://schemas.microsoft.com/office/drawing/2014/main" id="{AC646F22-8B6A-7D7F-5813-0523363A8B53}"/>
              </a:ext>
            </a:extLst>
          </p:cNvPr>
          <p:cNvSpPr>
            <a:spLocks noGrp="1"/>
          </p:cNvSpPr>
          <p:nvPr>
            <p:ph type="ftr" sz="quarter" idx="10"/>
          </p:nvPr>
        </p:nvSpPr>
        <p:spPr/>
        <p:txBody>
          <a:bodyPr/>
          <a:lstStyle/>
          <a:p>
            <a:r>
              <a:rPr lang="en-US"/>
              <a:t>IDEA11y | Context Creative</a:t>
            </a:r>
            <a:endParaRPr lang="en-US" dirty="0"/>
          </a:p>
        </p:txBody>
      </p:sp>
      <p:sp>
        <p:nvSpPr>
          <p:cNvPr id="4" name="Slide Number Placeholder 3">
            <a:extLst>
              <a:ext uri="{FF2B5EF4-FFF2-40B4-BE49-F238E27FC236}">
                <a16:creationId xmlns:a16="http://schemas.microsoft.com/office/drawing/2014/main" id="{432E2382-9C85-B87F-D8F0-5BE2DA286EED}"/>
              </a:ext>
            </a:extLst>
          </p:cNvPr>
          <p:cNvSpPr>
            <a:spLocks noGrp="1"/>
          </p:cNvSpPr>
          <p:nvPr>
            <p:ph type="sldNum" sz="quarter" idx="11"/>
          </p:nvPr>
        </p:nvSpPr>
        <p:spPr/>
        <p:txBody>
          <a:bodyPr/>
          <a:lstStyle/>
          <a:p>
            <a:fld id="{2A013F82-EE5E-44EE-A61D-E31C6657F26F}" type="slidenum">
              <a:rPr lang="en-US" smtClean="0"/>
              <a:pPr/>
              <a:t>15</a:t>
            </a:fld>
            <a:endParaRPr lang="en-US" dirty="0"/>
          </a:p>
        </p:txBody>
      </p:sp>
    </p:spTree>
    <p:extLst>
      <p:ext uri="{BB962C8B-B14F-4D97-AF65-F5344CB8AC3E}">
        <p14:creationId xmlns:p14="http://schemas.microsoft.com/office/powerpoint/2010/main" val="3084787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4211" y="2438400"/>
            <a:ext cx="3657601" cy="1371600"/>
          </a:xfrm>
        </p:spPr>
        <p:txBody>
          <a:bodyPr/>
          <a:lstStyle/>
          <a:p>
            <a:r>
              <a:rPr lang="en-US" dirty="0">
                <a:solidFill>
                  <a:schemeClr val="bg1"/>
                </a:solidFill>
                <a:latin typeface="Arial" panose="020B0604020202020204" pitchFamily="34" charset="0"/>
                <a:cs typeface="Arial" panose="020B0604020202020204" pitchFamily="34" charset="0"/>
              </a:rPr>
              <a:t>What worked, what didn’t</a:t>
            </a:r>
          </a:p>
        </p:txBody>
      </p:sp>
      <p:pic>
        <p:nvPicPr>
          <p:cNvPr id="7" name="Picture Placeholder 6">
            <a:extLst>
              <a:ext uri="{FF2B5EF4-FFF2-40B4-BE49-F238E27FC236}">
                <a16:creationId xmlns:a16="http://schemas.microsoft.com/office/drawing/2014/main" id="{E1D16FE3-6B6E-9ADA-F788-2C50FFB497C7}"/>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122" t="1440" r="-5976" b="7501"/>
          <a:stretch/>
        </p:blipFill>
        <p:spPr>
          <a:xfrm>
            <a:off x="6058188" y="834419"/>
            <a:ext cx="5384078" cy="4579561"/>
          </a:xfrm>
        </p:spPr>
      </p:pic>
      <p:sp>
        <p:nvSpPr>
          <p:cNvPr id="2" name="Footer Placeholder 1">
            <a:extLst>
              <a:ext uri="{FF2B5EF4-FFF2-40B4-BE49-F238E27FC236}">
                <a16:creationId xmlns:a16="http://schemas.microsoft.com/office/drawing/2014/main" id="{E4FF5035-3B95-B447-83BF-F0D1613FA180}"/>
              </a:ext>
            </a:extLst>
          </p:cNvPr>
          <p:cNvSpPr>
            <a:spLocks noGrp="1"/>
          </p:cNvSpPr>
          <p:nvPr>
            <p:ph type="ftr" sz="quarter" idx="10"/>
          </p:nvPr>
        </p:nvSpPr>
        <p:spPr/>
        <p:txBody>
          <a:bodyPr/>
          <a:lstStyle/>
          <a:p>
            <a:r>
              <a:rPr lang="en-US"/>
              <a:t>IDEA11y | Context Creative</a:t>
            </a:r>
            <a:endParaRPr lang="en-US" dirty="0"/>
          </a:p>
        </p:txBody>
      </p:sp>
      <p:sp>
        <p:nvSpPr>
          <p:cNvPr id="4" name="Slide Number Placeholder 3">
            <a:extLst>
              <a:ext uri="{FF2B5EF4-FFF2-40B4-BE49-F238E27FC236}">
                <a16:creationId xmlns:a16="http://schemas.microsoft.com/office/drawing/2014/main" id="{11BA942D-6747-86C5-188D-417DF84DBB64}"/>
              </a:ext>
            </a:extLst>
          </p:cNvPr>
          <p:cNvSpPr>
            <a:spLocks noGrp="1"/>
          </p:cNvSpPr>
          <p:nvPr>
            <p:ph type="sldNum" sz="quarter" idx="11"/>
          </p:nvPr>
        </p:nvSpPr>
        <p:spPr/>
        <p:txBody>
          <a:bodyPr/>
          <a:lstStyle/>
          <a:p>
            <a:fld id="{2A013F82-EE5E-44EE-A61D-E31C6657F26F}" type="slidenum">
              <a:rPr lang="en-US" smtClean="0"/>
              <a:pPr/>
              <a:t>16</a:t>
            </a:fld>
            <a:endParaRPr lang="en-US" dirty="0"/>
          </a:p>
        </p:txBody>
      </p:sp>
    </p:spTree>
    <p:extLst>
      <p:ext uri="{BB962C8B-B14F-4D97-AF65-F5344CB8AC3E}">
        <p14:creationId xmlns:p14="http://schemas.microsoft.com/office/powerpoint/2010/main" val="513985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Challenges</a:t>
            </a:r>
          </a:p>
        </p:txBody>
      </p:sp>
      <p:sp>
        <p:nvSpPr>
          <p:cNvPr id="3" name="Content Placeholder 2">
            <a:extLst>
              <a:ext uri="{FF2B5EF4-FFF2-40B4-BE49-F238E27FC236}">
                <a16:creationId xmlns:a16="http://schemas.microsoft.com/office/drawing/2014/main" id="{9CF079ED-88E1-654C-A08F-77A7B0FA40FF}"/>
              </a:ext>
            </a:extLst>
          </p:cNvPr>
          <p:cNvSpPr>
            <a:spLocks noGrp="1"/>
          </p:cNvSpPr>
          <p:nvPr>
            <p:ph idx="1"/>
          </p:nvPr>
        </p:nvSpPr>
        <p:spPr/>
        <p:txBody>
          <a:bodyPr>
            <a:normAutofit/>
          </a:bodyPr>
          <a:lstStyle/>
          <a:p>
            <a:pPr lvl="0"/>
            <a:r>
              <a:rPr lang="en-US" sz="2800" dirty="0">
                <a:solidFill>
                  <a:schemeClr val="bg1"/>
                </a:solidFill>
                <a:latin typeface="Arial" panose="020B0604020202020204" pitchFamily="34" charset="0"/>
                <a:cs typeface="Arial" panose="020B0604020202020204" pitchFamily="34" charset="0"/>
              </a:rPr>
              <a:t>Scheduling taskforce meetings</a:t>
            </a:r>
          </a:p>
          <a:p>
            <a:pPr lvl="0"/>
            <a:r>
              <a:rPr lang="en-US" sz="2800" dirty="0">
                <a:solidFill>
                  <a:schemeClr val="bg1"/>
                </a:solidFill>
                <a:latin typeface="Arial" panose="020B0604020202020204" pitchFamily="34" charset="0"/>
                <a:cs typeface="Arial" panose="020B0604020202020204" pitchFamily="34" charset="0"/>
              </a:rPr>
              <a:t>Long unproductive sessions</a:t>
            </a:r>
          </a:p>
          <a:p>
            <a:pPr lvl="0"/>
            <a:r>
              <a:rPr lang="en-US" sz="2800" dirty="0">
                <a:solidFill>
                  <a:schemeClr val="bg1"/>
                </a:solidFill>
                <a:latin typeface="Arial" panose="020B0604020202020204" pitchFamily="34" charset="0"/>
                <a:cs typeface="Arial" panose="020B0604020202020204" pitchFamily="34" charset="0"/>
              </a:rPr>
              <a:t>Team members not being kept in the loop on issues or learnings</a:t>
            </a:r>
          </a:p>
          <a:p>
            <a:pPr lvl="0"/>
            <a:r>
              <a:rPr lang="en-US" sz="2800" dirty="0">
                <a:solidFill>
                  <a:schemeClr val="bg1"/>
                </a:solidFill>
                <a:latin typeface="Arial" panose="020B0604020202020204" pitchFamily="34" charset="0"/>
                <a:cs typeface="Arial" panose="020B0604020202020204" pitchFamily="34" charset="0"/>
              </a:rPr>
              <a:t>Missing perspectives</a:t>
            </a:r>
          </a:p>
          <a:p>
            <a:pPr lvl="0"/>
            <a:r>
              <a:rPr lang="en-US" sz="2800" dirty="0">
                <a:solidFill>
                  <a:schemeClr val="bg1"/>
                </a:solidFill>
                <a:latin typeface="Arial" panose="020B0604020202020204" pitchFamily="34" charset="0"/>
                <a:cs typeface="Arial" panose="020B0604020202020204" pitchFamily="34" charset="0"/>
              </a:rPr>
              <a:t>Overloaded coordinator</a:t>
            </a:r>
          </a:p>
        </p:txBody>
      </p:sp>
      <p:sp>
        <p:nvSpPr>
          <p:cNvPr id="2" name="Footer Placeholder 1">
            <a:extLst>
              <a:ext uri="{FF2B5EF4-FFF2-40B4-BE49-F238E27FC236}">
                <a16:creationId xmlns:a16="http://schemas.microsoft.com/office/drawing/2014/main" id="{4B0426A5-0F38-C718-4D59-51D2A6454413}"/>
              </a:ext>
            </a:extLst>
          </p:cNvPr>
          <p:cNvSpPr>
            <a:spLocks noGrp="1"/>
          </p:cNvSpPr>
          <p:nvPr>
            <p:ph type="ftr" sz="quarter" idx="10"/>
          </p:nvPr>
        </p:nvSpPr>
        <p:spPr/>
        <p:txBody>
          <a:bodyPr/>
          <a:lstStyle/>
          <a:p>
            <a:r>
              <a:rPr lang="en-US"/>
              <a:t>IDEA11y | Context Creative</a:t>
            </a:r>
            <a:endParaRPr lang="en-US" dirty="0"/>
          </a:p>
        </p:txBody>
      </p:sp>
      <p:sp>
        <p:nvSpPr>
          <p:cNvPr id="4" name="Slide Number Placeholder 3">
            <a:extLst>
              <a:ext uri="{FF2B5EF4-FFF2-40B4-BE49-F238E27FC236}">
                <a16:creationId xmlns:a16="http://schemas.microsoft.com/office/drawing/2014/main" id="{450D31EC-A62E-C620-373E-ABAF478C8B1A}"/>
              </a:ext>
            </a:extLst>
          </p:cNvPr>
          <p:cNvSpPr>
            <a:spLocks noGrp="1"/>
          </p:cNvSpPr>
          <p:nvPr>
            <p:ph type="sldNum" sz="quarter" idx="11"/>
          </p:nvPr>
        </p:nvSpPr>
        <p:spPr/>
        <p:txBody>
          <a:bodyPr/>
          <a:lstStyle/>
          <a:p>
            <a:fld id="{2A013F82-EE5E-44EE-A61D-E31C6657F26F}" type="slidenum">
              <a:rPr lang="en-US" smtClean="0"/>
              <a:pPr/>
              <a:t>17</a:t>
            </a:fld>
            <a:endParaRPr lang="en-US" dirty="0"/>
          </a:p>
        </p:txBody>
      </p:sp>
    </p:spTree>
    <p:extLst>
      <p:ext uri="{BB962C8B-B14F-4D97-AF65-F5344CB8AC3E}">
        <p14:creationId xmlns:p14="http://schemas.microsoft.com/office/powerpoint/2010/main" val="936567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Challenges - Solutions</a:t>
            </a:r>
          </a:p>
        </p:txBody>
      </p:sp>
      <p:sp>
        <p:nvSpPr>
          <p:cNvPr id="3" name="Content Placeholder 2">
            <a:extLst>
              <a:ext uri="{FF2B5EF4-FFF2-40B4-BE49-F238E27FC236}">
                <a16:creationId xmlns:a16="http://schemas.microsoft.com/office/drawing/2014/main" id="{9CF079ED-88E1-654C-A08F-77A7B0FA40FF}"/>
              </a:ext>
            </a:extLst>
          </p:cNvPr>
          <p:cNvSpPr>
            <a:spLocks noGrp="1"/>
          </p:cNvSpPr>
          <p:nvPr>
            <p:ph idx="1"/>
          </p:nvPr>
        </p:nvSpPr>
        <p:spPr/>
        <p:txBody>
          <a:bodyPr>
            <a:normAutofit/>
          </a:bodyPr>
          <a:lstStyle/>
          <a:p>
            <a:pPr marL="0" lvl="0" indent="0">
              <a:buNone/>
            </a:pPr>
            <a:r>
              <a:rPr lang="en-US" dirty="0">
                <a:solidFill>
                  <a:schemeClr val="bg1"/>
                </a:solidFill>
                <a:latin typeface="Arial" panose="020B0604020202020204" pitchFamily="34" charset="0"/>
                <a:cs typeface="Arial" panose="020B0604020202020204" pitchFamily="34" charset="0"/>
              </a:rPr>
              <a:t>Scheduling taskforce meetings</a:t>
            </a:r>
          </a:p>
          <a:p>
            <a:r>
              <a:rPr lang="en-US" b="1" dirty="0">
                <a:latin typeface="Arial" panose="020B0604020202020204" pitchFamily="34" charset="0"/>
                <a:cs typeface="Arial" panose="020B0604020202020204" pitchFamily="34" charset="0"/>
              </a:rPr>
              <a:t>Change: </a:t>
            </a:r>
            <a:r>
              <a:rPr lang="en-US" dirty="0">
                <a:latin typeface="Arial" panose="020B0604020202020204" pitchFamily="34" charset="0"/>
                <a:cs typeface="Arial" panose="020B0604020202020204" pitchFamily="34" charset="0"/>
              </a:rPr>
              <a:t>Make involvement more flexible - use of team representatives</a:t>
            </a:r>
          </a:p>
          <a:p>
            <a:pPr marL="0" indent="0">
              <a:buNone/>
            </a:pPr>
            <a:r>
              <a:rPr lang="en-US" dirty="0">
                <a:latin typeface="Arial" panose="020B0604020202020204" pitchFamily="34" charset="0"/>
                <a:cs typeface="Arial" panose="020B0604020202020204" pitchFamily="34" charset="0"/>
              </a:rPr>
              <a:t>Long unproductive sessions</a:t>
            </a:r>
          </a:p>
          <a:p>
            <a:r>
              <a:rPr lang="en-US" b="1" dirty="0">
                <a:latin typeface="Arial" panose="020B0604020202020204" pitchFamily="34" charset="0"/>
                <a:cs typeface="Arial" panose="020B0604020202020204" pitchFamily="34" charset="0"/>
              </a:rPr>
              <a:t>Change: </a:t>
            </a:r>
            <a:r>
              <a:rPr lang="en-US" dirty="0">
                <a:latin typeface="Arial" panose="020B0604020202020204" pitchFamily="34" charset="0"/>
                <a:cs typeface="Arial" panose="020B0604020202020204" pitchFamily="34" charset="0"/>
              </a:rPr>
              <a:t>Monthly regroups focused on high level run through of to-dos; separate meetings scheduled by team members involved as needed</a:t>
            </a:r>
          </a:p>
        </p:txBody>
      </p:sp>
      <p:sp>
        <p:nvSpPr>
          <p:cNvPr id="5" name="Footer Placeholder 4">
            <a:extLst>
              <a:ext uri="{FF2B5EF4-FFF2-40B4-BE49-F238E27FC236}">
                <a16:creationId xmlns:a16="http://schemas.microsoft.com/office/drawing/2014/main" id="{8C1312DA-EA61-3BA2-FA39-E1CE543B39A6}"/>
              </a:ext>
            </a:extLst>
          </p:cNvPr>
          <p:cNvSpPr>
            <a:spLocks noGrp="1"/>
          </p:cNvSpPr>
          <p:nvPr>
            <p:ph type="ftr" sz="quarter" idx="10"/>
          </p:nvPr>
        </p:nvSpPr>
        <p:spPr/>
        <p:txBody>
          <a:bodyPr/>
          <a:lstStyle/>
          <a:p>
            <a:r>
              <a:rPr lang="en-US"/>
              <a:t>IDEA11y | Context Creative</a:t>
            </a:r>
            <a:endParaRPr lang="en-US" dirty="0"/>
          </a:p>
        </p:txBody>
      </p:sp>
      <p:sp>
        <p:nvSpPr>
          <p:cNvPr id="9" name="Slide Number Placeholder 8">
            <a:extLst>
              <a:ext uri="{FF2B5EF4-FFF2-40B4-BE49-F238E27FC236}">
                <a16:creationId xmlns:a16="http://schemas.microsoft.com/office/drawing/2014/main" id="{D93A79BC-7210-A4C2-AC99-F1BF6A85A165}"/>
              </a:ext>
            </a:extLst>
          </p:cNvPr>
          <p:cNvSpPr>
            <a:spLocks noGrp="1"/>
          </p:cNvSpPr>
          <p:nvPr>
            <p:ph type="sldNum" sz="quarter" idx="11"/>
          </p:nvPr>
        </p:nvSpPr>
        <p:spPr/>
        <p:txBody>
          <a:bodyPr/>
          <a:lstStyle/>
          <a:p>
            <a:fld id="{2A013F82-EE5E-44EE-A61D-E31C6657F26F}" type="slidenum">
              <a:rPr lang="en-US" smtClean="0"/>
              <a:pPr/>
              <a:t>18</a:t>
            </a:fld>
            <a:endParaRPr lang="en-US" dirty="0"/>
          </a:p>
        </p:txBody>
      </p:sp>
    </p:spTree>
    <p:extLst>
      <p:ext uri="{BB962C8B-B14F-4D97-AF65-F5344CB8AC3E}">
        <p14:creationId xmlns:p14="http://schemas.microsoft.com/office/powerpoint/2010/main" val="601457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Challenges - </a:t>
            </a:r>
            <a:r>
              <a:rPr lang="en-US" dirty="0">
                <a:latin typeface="Arial" panose="020B0604020202020204" pitchFamily="34" charset="0"/>
                <a:cs typeface="Arial" panose="020B0604020202020204" pitchFamily="34" charset="0"/>
              </a:rPr>
              <a:t>Solutions (2)</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CF079ED-88E1-654C-A08F-77A7B0FA40FF}"/>
              </a:ext>
            </a:extLst>
          </p:cNvPr>
          <p:cNvSpPr>
            <a:spLocks noGrp="1"/>
          </p:cNvSpPr>
          <p:nvPr>
            <p:ph idx="1"/>
          </p:nvPr>
        </p:nvSpPr>
        <p:spPr/>
        <p:txBody>
          <a:bodyPr>
            <a:normAutofit/>
          </a:bodyPr>
          <a:lstStyle/>
          <a:p>
            <a:pPr marL="0" lvl="0" indent="0">
              <a:buNone/>
            </a:pPr>
            <a:r>
              <a:rPr lang="en-US" dirty="0">
                <a:latin typeface="Arial" panose="020B0604020202020204" pitchFamily="34" charset="0"/>
                <a:cs typeface="Arial" panose="020B0604020202020204" pitchFamily="34" charset="0"/>
              </a:rPr>
              <a:t>Team members not being kept in the loop on issues or learnings</a:t>
            </a:r>
          </a:p>
          <a:p>
            <a:r>
              <a:rPr lang="en-US" b="1" dirty="0">
                <a:latin typeface="Arial" panose="020B0604020202020204" pitchFamily="34" charset="0"/>
                <a:cs typeface="Arial" panose="020B0604020202020204" pitchFamily="34" charset="0"/>
              </a:rPr>
              <a:t>Change: </a:t>
            </a:r>
            <a:r>
              <a:rPr lang="en-US" dirty="0">
                <a:latin typeface="Arial" panose="020B0604020202020204" pitchFamily="34" charset="0"/>
                <a:cs typeface="Arial" panose="020B0604020202020204" pitchFamily="34" charset="0"/>
              </a:rPr>
              <a:t>Project management and collaboration tools to help manage and share progress and information. </a:t>
            </a:r>
          </a:p>
          <a:p>
            <a:pPr marL="0" indent="0">
              <a:buNone/>
            </a:pPr>
            <a:r>
              <a:rPr lang="en-US" dirty="0">
                <a:latin typeface="Arial" panose="020B0604020202020204" pitchFamily="34" charset="0"/>
                <a:cs typeface="Arial" panose="020B0604020202020204" pitchFamily="34" charset="0"/>
              </a:rPr>
              <a:t>Missing perspectives</a:t>
            </a:r>
          </a:p>
          <a:p>
            <a:r>
              <a:rPr lang="en-US" b="1" dirty="0">
                <a:latin typeface="Arial" panose="020B0604020202020204" pitchFamily="34" charset="0"/>
                <a:cs typeface="Arial" panose="020B0604020202020204" pitchFamily="34" charset="0"/>
              </a:rPr>
              <a:t>Change: </a:t>
            </a:r>
            <a:r>
              <a:rPr lang="en-US" dirty="0">
                <a:latin typeface="Arial" panose="020B0604020202020204" pitchFamily="34" charset="0"/>
                <a:cs typeface="Arial" panose="020B0604020202020204" pitchFamily="34" charset="0"/>
              </a:rPr>
              <a:t>As the studio grew, we added more disciplines - writing, animation, digital marketing, etc.</a:t>
            </a:r>
          </a:p>
        </p:txBody>
      </p:sp>
      <p:sp>
        <p:nvSpPr>
          <p:cNvPr id="5" name="Footer Placeholder 4">
            <a:extLst>
              <a:ext uri="{FF2B5EF4-FFF2-40B4-BE49-F238E27FC236}">
                <a16:creationId xmlns:a16="http://schemas.microsoft.com/office/drawing/2014/main" id="{8C1312DA-EA61-3BA2-FA39-E1CE543B39A6}"/>
              </a:ext>
            </a:extLst>
          </p:cNvPr>
          <p:cNvSpPr>
            <a:spLocks noGrp="1"/>
          </p:cNvSpPr>
          <p:nvPr>
            <p:ph type="ftr" sz="quarter" idx="10"/>
          </p:nvPr>
        </p:nvSpPr>
        <p:spPr/>
        <p:txBody>
          <a:bodyPr/>
          <a:lstStyle/>
          <a:p>
            <a:r>
              <a:rPr lang="en-US"/>
              <a:t>IDEA11y | Context Creative</a:t>
            </a:r>
            <a:endParaRPr lang="en-US" dirty="0"/>
          </a:p>
        </p:txBody>
      </p:sp>
      <p:sp>
        <p:nvSpPr>
          <p:cNvPr id="9" name="Slide Number Placeholder 8">
            <a:extLst>
              <a:ext uri="{FF2B5EF4-FFF2-40B4-BE49-F238E27FC236}">
                <a16:creationId xmlns:a16="http://schemas.microsoft.com/office/drawing/2014/main" id="{D93A79BC-7210-A4C2-AC99-F1BF6A85A165}"/>
              </a:ext>
            </a:extLst>
          </p:cNvPr>
          <p:cNvSpPr>
            <a:spLocks noGrp="1"/>
          </p:cNvSpPr>
          <p:nvPr>
            <p:ph type="sldNum" sz="quarter" idx="11"/>
          </p:nvPr>
        </p:nvSpPr>
        <p:spPr/>
        <p:txBody>
          <a:bodyPr/>
          <a:lstStyle/>
          <a:p>
            <a:fld id="{2A013F82-EE5E-44EE-A61D-E31C6657F26F}" type="slidenum">
              <a:rPr lang="en-US" smtClean="0"/>
              <a:pPr/>
              <a:t>19</a:t>
            </a:fld>
            <a:endParaRPr lang="en-US" dirty="0"/>
          </a:p>
        </p:txBody>
      </p:sp>
    </p:spTree>
    <p:extLst>
      <p:ext uri="{BB962C8B-B14F-4D97-AF65-F5344CB8AC3E}">
        <p14:creationId xmlns:p14="http://schemas.microsoft.com/office/powerpoint/2010/main" val="2978394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C9C7E7-6697-65BD-CB1E-BB772633FA62}"/>
              </a:ext>
            </a:extLst>
          </p:cNvPr>
          <p:cNvSpPr>
            <a:spLocks noGrp="1"/>
          </p:cNvSpPr>
          <p:nvPr>
            <p:ph type="title"/>
          </p:nvPr>
        </p:nvSpPr>
        <p:spPr/>
        <p:txBody>
          <a:bodyPr/>
          <a:lstStyle/>
          <a:p>
            <a:r>
              <a:rPr lang="en-US" dirty="0"/>
              <a:t>Hello from the Context Creative Accessibility Taskforce!</a:t>
            </a:r>
          </a:p>
        </p:txBody>
      </p:sp>
      <p:pic>
        <p:nvPicPr>
          <p:cNvPr id="10" name="Picture Placeholder 9" descr="Hand-drawn portrait of Mary Huang">
            <a:extLst>
              <a:ext uri="{FF2B5EF4-FFF2-40B4-BE49-F238E27FC236}">
                <a16:creationId xmlns:a16="http://schemas.microsoft.com/office/drawing/2014/main" id="{36336F7D-EEBD-3B7A-1D83-DCA262043BFC}"/>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65335" t="-842" r="-65335" b="-842"/>
          <a:stretch/>
        </p:blipFill>
        <p:spPr>
          <a:xfrm>
            <a:off x="684210" y="1371600"/>
            <a:ext cx="5102974" cy="1659940"/>
          </a:xfrm>
        </p:spPr>
      </p:pic>
      <p:sp>
        <p:nvSpPr>
          <p:cNvPr id="6" name="Content Placeholder 5">
            <a:extLst>
              <a:ext uri="{FF2B5EF4-FFF2-40B4-BE49-F238E27FC236}">
                <a16:creationId xmlns:a16="http://schemas.microsoft.com/office/drawing/2014/main" id="{05881870-D627-C3D2-FC58-7415A5107F8B}"/>
              </a:ext>
            </a:extLst>
          </p:cNvPr>
          <p:cNvSpPr>
            <a:spLocks noGrp="1"/>
          </p:cNvSpPr>
          <p:nvPr>
            <p:ph sz="quarter" idx="14"/>
          </p:nvPr>
        </p:nvSpPr>
        <p:spPr/>
        <p:txBody>
          <a:bodyPr>
            <a:noAutofit/>
          </a:bodyPr>
          <a:lstStyle/>
          <a:p>
            <a:pPr marL="0" lvl="0" indent="0">
              <a:lnSpc>
                <a:spcPct val="100000"/>
              </a:lnSpc>
              <a:buNone/>
            </a:pPr>
            <a:r>
              <a:rPr lang="en-US" dirty="0">
                <a:latin typeface="Arial" panose="020B0604020202020204" pitchFamily="34" charset="0"/>
                <a:cs typeface="Arial" panose="020B0604020202020204" pitchFamily="34" charset="0"/>
              </a:rPr>
              <a:t>Mary Huang (she, her)</a:t>
            </a:r>
            <a:br>
              <a:rPr lang="en-US"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Account Supervisor</a:t>
            </a:r>
          </a:p>
          <a:p>
            <a:pPr marL="0" lvl="0" indent="0">
              <a:lnSpc>
                <a:spcPct val="100000"/>
              </a:lnSpc>
              <a:buNone/>
            </a:pPr>
            <a:r>
              <a:rPr lang="en-US" b="0" dirty="0">
                <a:latin typeface="Arial" panose="020B0604020202020204" pitchFamily="34" charset="0"/>
                <a:cs typeface="Arial" panose="020B0604020202020204" pitchFamily="34" charset="0"/>
              </a:rPr>
              <a:t>Accessibility Taskforce founder</a:t>
            </a:r>
            <a:br>
              <a:rPr lang="en-US" b="0"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Account team and client perspective</a:t>
            </a:r>
          </a:p>
        </p:txBody>
      </p:sp>
      <p:pic>
        <p:nvPicPr>
          <p:cNvPr id="12" name="Picture Placeholder 11" descr="Hand-drawn portrait of Christine Hogenkamp">
            <a:extLst>
              <a:ext uri="{FF2B5EF4-FFF2-40B4-BE49-F238E27FC236}">
                <a16:creationId xmlns:a16="http://schemas.microsoft.com/office/drawing/2014/main" id="{B4B53D85-D7DE-EEF6-C763-7629EACF21E7}"/>
              </a:ext>
            </a:extLst>
          </p:cNvPr>
          <p:cNvPicPr>
            <a:picLocks noGrp="1" noChangeAspect="1"/>
          </p:cNvPicPr>
          <p:nvPr>
            <p:ph type="pic" sz="quarter" idx="17"/>
          </p:nvPr>
        </p:nvPicPr>
        <p:blipFill rotWithShape="1">
          <a:blip r:embed="rId4">
            <a:extLst>
              <a:ext uri="{28A0092B-C50C-407E-A947-70E740481C1C}">
                <a14:useLocalDpi xmlns:a14="http://schemas.microsoft.com/office/drawing/2010/main" val="0"/>
              </a:ext>
            </a:extLst>
          </a:blip>
          <a:srcRect l="-63461" r="-63461"/>
          <a:stretch/>
        </p:blipFill>
        <p:spPr>
          <a:xfrm>
            <a:off x="6427979" y="1371600"/>
            <a:ext cx="5102974" cy="1659940"/>
          </a:xfrm>
        </p:spPr>
      </p:pic>
      <p:sp>
        <p:nvSpPr>
          <p:cNvPr id="4" name="Content Placeholder 3">
            <a:extLst>
              <a:ext uri="{FF2B5EF4-FFF2-40B4-BE49-F238E27FC236}">
                <a16:creationId xmlns:a16="http://schemas.microsoft.com/office/drawing/2014/main" id="{126256E6-1E96-CAE4-9237-D444DF8053CF}"/>
              </a:ext>
            </a:extLst>
          </p:cNvPr>
          <p:cNvSpPr>
            <a:spLocks noGrp="1"/>
          </p:cNvSpPr>
          <p:nvPr>
            <p:ph sz="quarter" idx="15"/>
          </p:nvPr>
        </p:nvSpPr>
        <p:spPr/>
        <p:txBody>
          <a:bodyPr>
            <a:noAutofit/>
          </a:bodyPr>
          <a:lstStyle/>
          <a:p>
            <a:pPr marL="0" indent="0">
              <a:lnSpc>
                <a:spcPct val="100000"/>
              </a:lnSpc>
              <a:buNone/>
            </a:pPr>
            <a:r>
              <a:rPr lang="en-US" dirty="0">
                <a:latin typeface="Arial" panose="020B0604020202020204" pitchFamily="34" charset="0"/>
                <a:cs typeface="Arial" panose="020B0604020202020204" pitchFamily="34" charset="0"/>
              </a:rPr>
              <a:t>Christine “Steen” </a:t>
            </a:r>
            <a:r>
              <a:rPr lang="en-US" dirty="0" err="1">
                <a:latin typeface="Arial" panose="020B0604020202020204" pitchFamily="34" charset="0"/>
                <a:cs typeface="Arial" panose="020B0604020202020204" pitchFamily="34" charset="0"/>
              </a:rPr>
              <a:t>Hogenkamp</a:t>
            </a:r>
            <a:r>
              <a:rPr lang="en-US" dirty="0">
                <a:latin typeface="Arial" panose="020B0604020202020204" pitchFamily="34" charset="0"/>
                <a:cs typeface="Arial" panose="020B0604020202020204" pitchFamily="34" charset="0"/>
              </a:rPr>
              <a:t> (she, her)</a:t>
            </a:r>
            <a:br>
              <a:rPr lang="en-US"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Front-end Developer</a:t>
            </a:r>
          </a:p>
          <a:p>
            <a:pPr marL="0" indent="0">
              <a:lnSpc>
                <a:spcPct val="100000"/>
              </a:lnSpc>
              <a:buNone/>
            </a:pPr>
            <a:r>
              <a:rPr lang="en-US" b="0" dirty="0">
                <a:latin typeface="Arial" panose="020B0604020202020204" pitchFamily="34" charset="0"/>
                <a:cs typeface="Arial" panose="020B0604020202020204" pitchFamily="34" charset="0"/>
              </a:rPr>
              <a:t>Accessibility Taskforce lead</a:t>
            </a:r>
            <a:br>
              <a:rPr lang="en-US" b="0"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Developer perspective</a:t>
            </a:r>
          </a:p>
          <a:p>
            <a:pPr marL="0" indent="0">
              <a:lnSpc>
                <a:spcPct val="100000"/>
              </a:lnSpc>
              <a:buNone/>
            </a:pPr>
            <a:endParaRPr lang="en-US"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1E344A3D-AE7B-91B0-402C-79A39290F800}"/>
              </a:ext>
            </a:extLst>
          </p:cNvPr>
          <p:cNvSpPr>
            <a:spLocks noGrp="1"/>
          </p:cNvSpPr>
          <p:nvPr>
            <p:ph type="ftr" sz="quarter" idx="10"/>
          </p:nvPr>
        </p:nvSpPr>
        <p:spPr/>
        <p:txBody>
          <a:bodyPr/>
          <a:lstStyle/>
          <a:p>
            <a:r>
              <a:rPr lang="en-US"/>
              <a:t>IDEA11y | Context Creative</a:t>
            </a:r>
            <a:endParaRPr lang="en-US" dirty="0"/>
          </a:p>
        </p:txBody>
      </p:sp>
      <p:sp>
        <p:nvSpPr>
          <p:cNvPr id="3" name="Slide Number Placeholder 2">
            <a:extLst>
              <a:ext uri="{FF2B5EF4-FFF2-40B4-BE49-F238E27FC236}">
                <a16:creationId xmlns:a16="http://schemas.microsoft.com/office/drawing/2014/main" id="{295DE8B3-3595-31F9-278A-4731C81D2233}"/>
              </a:ext>
            </a:extLst>
          </p:cNvPr>
          <p:cNvSpPr>
            <a:spLocks noGrp="1"/>
          </p:cNvSpPr>
          <p:nvPr>
            <p:ph type="sldNum" sz="quarter" idx="11"/>
          </p:nvPr>
        </p:nvSpPr>
        <p:spPr/>
        <p:txBody>
          <a:bodyPr/>
          <a:lstStyle/>
          <a:p>
            <a:fld id="{2A013F82-EE5E-44EE-A61D-E31C6657F26F}" type="slidenum">
              <a:rPr lang="en-US" smtClean="0"/>
              <a:pPr/>
              <a:t>2</a:t>
            </a:fld>
            <a:endParaRPr lang="en-US" dirty="0"/>
          </a:p>
        </p:txBody>
      </p:sp>
    </p:spTree>
    <p:extLst>
      <p:ext uri="{BB962C8B-B14F-4D97-AF65-F5344CB8AC3E}">
        <p14:creationId xmlns:p14="http://schemas.microsoft.com/office/powerpoint/2010/main" val="330198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Challenges - </a:t>
            </a:r>
            <a:r>
              <a:rPr lang="en-US" dirty="0">
                <a:latin typeface="Arial" panose="020B0604020202020204" pitchFamily="34" charset="0"/>
                <a:cs typeface="Arial" panose="020B0604020202020204" pitchFamily="34" charset="0"/>
              </a:rPr>
              <a:t>Solutions (3)</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CF079ED-88E1-654C-A08F-77A7B0FA40FF}"/>
              </a:ext>
            </a:extLst>
          </p:cNvPr>
          <p:cNvSpPr>
            <a:spLocks noGrp="1"/>
          </p:cNvSpPr>
          <p:nvPr>
            <p:ph idx="1"/>
          </p:nvPr>
        </p:nvSpPr>
        <p:spPr/>
        <p:txBody>
          <a:bodyPr>
            <a:normAutofit/>
          </a:bodyPr>
          <a:lstStyle/>
          <a:p>
            <a:pPr marL="0" lvl="0" indent="0">
              <a:buNone/>
            </a:pPr>
            <a:r>
              <a:rPr lang="en-US" dirty="0">
                <a:latin typeface="Arial" panose="020B0604020202020204" pitchFamily="34" charset="0"/>
                <a:cs typeface="Arial" panose="020B0604020202020204" pitchFamily="34" charset="0"/>
              </a:rPr>
              <a:t>Overloaded coordinator</a:t>
            </a:r>
          </a:p>
          <a:p>
            <a:r>
              <a:rPr lang="en-US" dirty="0">
                <a:latin typeface="Arial" panose="020B0604020202020204" pitchFamily="34" charset="0"/>
                <a:cs typeface="Arial" panose="020B0604020202020204" pitchFamily="34" charset="0"/>
              </a:rPr>
              <a:t>Non-client facing team member volunteered to take the lead!</a:t>
            </a:r>
          </a:p>
        </p:txBody>
      </p:sp>
      <p:sp>
        <p:nvSpPr>
          <p:cNvPr id="5" name="Footer Placeholder 4">
            <a:extLst>
              <a:ext uri="{FF2B5EF4-FFF2-40B4-BE49-F238E27FC236}">
                <a16:creationId xmlns:a16="http://schemas.microsoft.com/office/drawing/2014/main" id="{8C1312DA-EA61-3BA2-FA39-E1CE543B39A6}"/>
              </a:ext>
            </a:extLst>
          </p:cNvPr>
          <p:cNvSpPr>
            <a:spLocks noGrp="1"/>
          </p:cNvSpPr>
          <p:nvPr>
            <p:ph type="ftr" sz="quarter" idx="10"/>
          </p:nvPr>
        </p:nvSpPr>
        <p:spPr/>
        <p:txBody>
          <a:bodyPr/>
          <a:lstStyle/>
          <a:p>
            <a:r>
              <a:rPr lang="en-US"/>
              <a:t>IDEA11y | Context Creative</a:t>
            </a:r>
            <a:endParaRPr lang="en-US" dirty="0"/>
          </a:p>
        </p:txBody>
      </p:sp>
      <p:sp>
        <p:nvSpPr>
          <p:cNvPr id="9" name="Slide Number Placeholder 8">
            <a:extLst>
              <a:ext uri="{FF2B5EF4-FFF2-40B4-BE49-F238E27FC236}">
                <a16:creationId xmlns:a16="http://schemas.microsoft.com/office/drawing/2014/main" id="{D93A79BC-7210-A4C2-AC99-F1BF6A85A165}"/>
              </a:ext>
            </a:extLst>
          </p:cNvPr>
          <p:cNvSpPr>
            <a:spLocks noGrp="1"/>
          </p:cNvSpPr>
          <p:nvPr>
            <p:ph type="sldNum" sz="quarter" idx="11"/>
          </p:nvPr>
        </p:nvSpPr>
        <p:spPr/>
        <p:txBody>
          <a:bodyPr/>
          <a:lstStyle/>
          <a:p>
            <a:fld id="{2A013F82-EE5E-44EE-A61D-E31C6657F26F}" type="slidenum">
              <a:rPr lang="en-US" smtClean="0"/>
              <a:pPr/>
              <a:t>20</a:t>
            </a:fld>
            <a:endParaRPr lang="en-US" dirty="0"/>
          </a:p>
        </p:txBody>
      </p:sp>
    </p:spTree>
    <p:extLst>
      <p:ext uri="{BB962C8B-B14F-4D97-AF65-F5344CB8AC3E}">
        <p14:creationId xmlns:p14="http://schemas.microsoft.com/office/powerpoint/2010/main" val="3302906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4211" y="2438400"/>
            <a:ext cx="2438401" cy="1371600"/>
          </a:xfrm>
        </p:spPr>
        <p:txBody>
          <a:bodyPr/>
          <a:lstStyle/>
          <a:p>
            <a:r>
              <a:rPr lang="en-US" dirty="0">
                <a:solidFill>
                  <a:schemeClr val="bg1"/>
                </a:solidFill>
                <a:latin typeface="Arial" panose="020B0604020202020204" pitchFamily="34" charset="0"/>
                <a:cs typeface="Arial" panose="020B0604020202020204" pitchFamily="34" charset="0"/>
              </a:rPr>
              <a:t>Where we are today</a:t>
            </a:r>
          </a:p>
        </p:txBody>
      </p:sp>
      <p:pic>
        <p:nvPicPr>
          <p:cNvPr id="8" name="Picture Placeholder 7">
            <a:extLst>
              <a:ext uri="{FF2B5EF4-FFF2-40B4-BE49-F238E27FC236}">
                <a16:creationId xmlns:a16="http://schemas.microsoft.com/office/drawing/2014/main" id="{EE8EA8D9-94D7-EA0D-EEC5-03C01EF10DFA}"/>
              </a:ext>
              <a:ext uri="{C183D7F6-B498-43B3-948B-1728B52AA6E4}">
                <adec:decorative xmlns:adec="http://schemas.microsoft.com/office/drawing/2017/decorative" val="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7488" b="7488"/>
          <a:stretch>
            <a:fillRect/>
          </a:stretch>
        </p:blipFill>
        <p:spPr/>
      </p:pic>
      <p:sp>
        <p:nvSpPr>
          <p:cNvPr id="3" name="Footer Placeholder 2">
            <a:extLst>
              <a:ext uri="{FF2B5EF4-FFF2-40B4-BE49-F238E27FC236}">
                <a16:creationId xmlns:a16="http://schemas.microsoft.com/office/drawing/2014/main" id="{151FE7AB-BD62-9EA3-8919-9C7E8E64F442}"/>
              </a:ext>
            </a:extLst>
          </p:cNvPr>
          <p:cNvSpPr>
            <a:spLocks noGrp="1"/>
          </p:cNvSpPr>
          <p:nvPr>
            <p:ph type="ftr" sz="quarter" idx="10"/>
          </p:nvPr>
        </p:nvSpPr>
        <p:spPr/>
        <p:txBody>
          <a:bodyPr/>
          <a:lstStyle/>
          <a:p>
            <a:r>
              <a:rPr lang="en-US"/>
              <a:t>IDEA11y | Context Creative</a:t>
            </a:r>
            <a:endParaRPr lang="en-US" dirty="0"/>
          </a:p>
        </p:txBody>
      </p:sp>
      <p:sp>
        <p:nvSpPr>
          <p:cNvPr id="5" name="Slide Number Placeholder 4">
            <a:extLst>
              <a:ext uri="{FF2B5EF4-FFF2-40B4-BE49-F238E27FC236}">
                <a16:creationId xmlns:a16="http://schemas.microsoft.com/office/drawing/2014/main" id="{2FC6B331-9511-E77F-86FD-E19F6299A5C0}"/>
              </a:ext>
            </a:extLst>
          </p:cNvPr>
          <p:cNvSpPr>
            <a:spLocks noGrp="1"/>
          </p:cNvSpPr>
          <p:nvPr>
            <p:ph type="sldNum" sz="quarter" idx="11"/>
          </p:nvPr>
        </p:nvSpPr>
        <p:spPr/>
        <p:txBody>
          <a:bodyPr/>
          <a:lstStyle/>
          <a:p>
            <a:fld id="{2A013F82-EE5E-44EE-A61D-E31C6657F26F}" type="slidenum">
              <a:rPr lang="en-US" smtClean="0"/>
              <a:pPr/>
              <a:t>21</a:t>
            </a:fld>
            <a:endParaRPr lang="en-US" dirty="0"/>
          </a:p>
        </p:txBody>
      </p:sp>
    </p:spTree>
    <p:extLst>
      <p:ext uri="{BB962C8B-B14F-4D97-AF65-F5344CB8AC3E}">
        <p14:creationId xmlns:p14="http://schemas.microsoft.com/office/powerpoint/2010/main" val="3488620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descr="Org chart showing"/>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We’ve grown!</a:t>
            </a:r>
          </a:p>
        </p:txBody>
      </p:sp>
      <p:sp>
        <p:nvSpPr>
          <p:cNvPr id="7" name="Content Placeholder 2">
            <a:extLst>
              <a:ext uri="{FF2B5EF4-FFF2-40B4-BE49-F238E27FC236}">
                <a16:creationId xmlns:a16="http://schemas.microsoft.com/office/drawing/2014/main" id="{B5573350-26D8-F24B-8DE5-765B5E1299E0}"/>
              </a:ext>
            </a:extLst>
          </p:cNvPr>
          <p:cNvSpPr>
            <a:spLocks noGrp="1"/>
          </p:cNvSpPr>
          <p:nvPr>
            <p:ph idx="1"/>
          </p:nvPr>
        </p:nvSpPr>
        <p:spPr>
          <a:xfrm>
            <a:off x="684210" y="1371599"/>
            <a:ext cx="2895602" cy="4114801"/>
          </a:xfrm>
        </p:spPr>
        <p:txBody>
          <a:bodyPr>
            <a:normAutofit/>
          </a:bodyPr>
          <a:lstStyle/>
          <a:p>
            <a:pPr lvl="0"/>
            <a:r>
              <a:rPr lang="en-US" sz="2800" dirty="0">
                <a:solidFill>
                  <a:schemeClr val="bg1"/>
                </a:solidFill>
                <a:latin typeface="Arial" panose="020B0604020202020204" pitchFamily="34" charset="0"/>
                <a:cs typeface="Arial" panose="020B0604020202020204" pitchFamily="34" charset="0"/>
              </a:rPr>
              <a:t>32 staff</a:t>
            </a:r>
          </a:p>
          <a:p>
            <a:pPr lvl="0"/>
            <a:r>
              <a:rPr lang="en-US" sz="2800" dirty="0">
                <a:solidFill>
                  <a:schemeClr val="bg1"/>
                </a:solidFill>
                <a:latin typeface="Arial" panose="020B0604020202020204" pitchFamily="34" charset="0"/>
                <a:cs typeface="Arial" panose="020B0604020202020204" pitchFamily="34" charset="0"/>
              </a:rPr>
              <a:t>Taskforce meetings include reps from 6 largest disciplines, plus a flexible number of participants</a:t>
            </a:r>
          </a:p>
          <a:p>
            <a:pPr lvl="0"/>
            <a:endParaRPr lang="en-US" sz="2800" dirty="0">
              <a:solidFill>
                <a:schemeClr val="bg1"/>
              </a:solidFill>
              <a:latin typeface="Arial" panose="020B0604020202020204" pitchFamily="34" charset="0"/>
              <a:cs typeface="Arial" panose="020B0604020202020204" pitchFamily="34" charset="0"/>
            </a:endParaRPr>
          </a:p>
        </p:txBody>
      </p:sp>
      <p:pic>
        <p:nvPicPr>
          <p:cNvPr id="5" name="Picture Placeholder 7" descr="Large organization chart showing expansion of Context Creative's structure to 20 different roles across creative/strategy and content, account management, digital, operations and business development">
            <a:extLst>
              <a:ext uri="{FF2B5EF4-FFF2-40B4-BE49-F238E27FC236}">
                <a16:creationId xmlns:a16="http://schemas.microsoft.com/office/drawing/2014/main" id="{C69E2D3B-07F1-624C-8146-77816E2E7CA6}"/>
              </a:ext>
            </a:extLst>
          </p:cNvPr>
          <p:cNvPicPr>
            <a:picLocks noChangeAspect="1"/>
          </p:cNvPicPr>
          <p:nvPr/>
        </p:nvPicPr>
        <p:blipFill>
          <a:blip r:embed="rId3">
            <a:extLst>
              <a:ext uri="{28A0092B-C50C-407E-A947-70E740481C1C}">
                <a14:useLocalDpi xmlns:a14="http://schemas.microsoft.com/office/drawing/2010/main" val="0"/>
              </a:ext>
            </a:extLst>
          </a:blip>
          <a:srcRect t="146" b="146"/>
          <a:stretch/>
        </p:blipFill>
        <p:spPr>
          <a:xfrm>
            <a:off x="3579813" y="361364"/>
            <a:ext cx="8015716" cy="5429836"/>
          </a:xfrm>
          <a:prstGeom prst="rect">
            <a:avLst/>
          </a:prstGeom>
        </p:spPr>
      </p:pic>
      <p:sp>
        <p:nvSpPr>
          <p:cNvPr id="2" name="Footer Placeholder 1">
            <a:extLst>
              <a:ext uri="{FF2B5EF4-FFF2-40B4-BE49-F238E27FC236}">
                <a16:creationId xmlns:a16="http://schemas.microsoft.com/office/drawing/2014/main" id="{C6A8B812-94EE-7349-6212-11972D704155}"/>
              </a:ext>
            </a:extLst>
          </p:cNvPr>
          <p:cNvSpPr>
            <a:spLocks noGrp="1"/>
          </p:cNvSpPr>
          <p:nvPr>
            <p:ph type="ftr" sz="quarter" idx="10"/>
          </p:nvPr>
        </p:nvSpPr>
        <p:spPr/>
        <p:txBody>
          <a:bodyPr/>
          <a:lstStyle/>
          <a:p>
            <a:r>
              <a:rPr lang="en-US"/>
              <a:t>IDEA11y | Context Creative</a:t>
            </a:r>
            <a:endParaRPr lang="en-US" dirty="0"/>
          </a:p>
        </p:txBody>
      </p:sp>
      <p:sp>
        <p:nvSpPr>
          <p:cNvPr id="3" name="Slide Number Placeholder 2">
            <a:extLst>
              <a:ext uri="{FF2B5EF4-FFF2-40B4-BE49-F238E27FC236}">
                <a16:creationId xmlns:a16="http://schemas.microsoft.com/office/drawing/2014/main" id="{AC717C90-9F75-30AE-2E51-743EB95ED1D9}"/>
              </a:ext>
            </a:extLst>
          </p:cNvPr>
          <p:cNvSpPr>
            <a:spLocks noGrp="1"/>
          </p:cNvSpPr>
          <p:nvPr>
            <p:ph type="sldNum" sz="quarter" idx="11"/>
          </p:nvPr>
        </p:nvSpPr>
        <p:spPr/>
        <p:txBody>
          <a:bodyPr/>
          <a:lstStyle/>
          <a:p>
            <a:fld id="{2A013F82-EE5E-44EE-A61D-E31C6657F26F}" type="slidenum">
              <a:rPr lang="en-US" smtClean="0"/>
              <a:pPr/>
              <a:t>22</a:t>
            </a:fld>
            <a:endParaRPr lang="en-US" dirty="0"/>
          </a:p>
        </p:txBody>
      </p:sp>
    </p:spTree>
    <p:extLst>
      <p:ext uri="{BB962C8B-B14F-4D97-AF65-F5344CB8AC3E}">
        <p14:creationId xmlns:p14="http://schemas.microsoft.com/office/powerpoint/2010/main" val="767807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We’ve been able to apply insights to:</a:t>
            </a:r>
          </a:p>
        </p:txBody>
      </p:sp>
      <p:sp>
        <p:nvSpPr>
          <p:cNvPr id="3" name="Content Placeholder 2">
            <a:extLst>
              <a:ext uri="{FF2B5EF4-FFF2-40B4-BE49-F238E27FC236}">
                <a16:creationId xmlns:a16="http://schemas.microsoft.com/office/drawing/2014/main" id="{9CF079ED-88E1-654C-A08F-77A7B0FA40FF}"/>
              </a:ext>
            </a:extLst>
          </p:cNvPr>
          <p:cNvSpPr>
            <a:spLocks noGrp="1"/>
          </p:cNvSpPr>
          <p:nvPr>
            <p:ph idx="1"/>
          </p:nvPr>
        </p:nvSpPr>
        <p:spPr>
          <a:xfrm>
            <a:off x="684210" y="1371599"/>
            <a:ext cx="4953002" cy="4114801"/>
          </a:xfrm>
        </p:spPr>
        <p:txBody>
          <a:bodyPr>
            <a:normAutofit/>
          </a:bodyPr>
          <a:lstStyle/>
          <a:p>
            <a:pPr lvl="0"/>
            <a:r>
              <a:rPr lang="en-US" sz="2800" dirty="0">
                <a:solidFill>
                  <a:schemeClr val="bg1"/>
                </a:solidFill>
                <a:latin typeface="Arial" panose="020B0604020202020204" pitchFamily="34" charset="0"/>
                <a:cs typeface="Arial" panose="020B0604020202020204" pitchFamily="34" charset="0"/>
              </a:rPr>
              <a:t>PDFs including fillable forms</a:t>
            </a:r>
          </a:p>
          <a:p>
            <a:pPr lvl="0"/>
            <a:r>
              <a:rPr lang="en-US" sz="2800" dirty="0">
                <a:solidFill>
                  <a:schemeClr val="bg1"/>
                </a:solidFill>
                <a:latin typeface="Arial" panose="020B0604020202020204" pitchFamily="34" charset="0"/>
                <a:cs typeface="Arial" panose="020B0604020202020204" pitchFamily="34" charset="0"/>
              </a:rPr>
              <a:t>In-house templates as part of our workflow</a:t>
            </a:r>
          </a:p>
          <a:p>
            <a:pPr lvl="0"/>
            <a:r>
              <a:rPr lang="en-US" sz="2800" dirty="0">
                <a:solidFill>
                  <a:schemeClr val="bg1"/>
                </a:solidFill>
                <a:latin typeface="Arial" panose="020B0604020202020204" pitchFamily="34" charset="0"/>
                <a:cs typeface="Arial" panose="020B0604020202020204" pitchFamily="34" charset="0"/>
              </a:rPr>
              <a:t>Website development &amp; accessibility audits</a:t>
            </a:r>
          </a:p>
          <a:p>
            <a:pPr lvl="0"/>
            <a:r>
              <a:rPr lang="en-US" sz="2800" dirty="0">
                <a:solidFill>
                  <a:schemeClr val="bg1"/>
                </a:solidFill>
                <a:latin typeface="Arial" panose="020B0604020202020204" pitchFamily="34" charset="0"/>
                <a:cs typeface="Arial" panose="020B0604020202020204" pitchFamily="34" charset="0"/>
              </a:rPr>
              <a:t>Videos &amp; animations</a:t>
            </a:r>
          </a:p>
          <a:p>
            <a:pPr lvl="0"/>
            <a:r>
              <a:rPr lang="en-US" sz="2800" dirty="0">
                <a:solidFill>
                  <a:schemeClr val="bg1"/>
                </a:solidFill>
                <a:latin typeface="Arial" panose="020B0604020202020204" pitchFamily="34" charset="0"/>
                <a:cs typeface="Arial" panose="020B0604020202020204" pitchFamily="34" charset="0"/>
              </a:rPr>
              <a:t>Other marketing applications</a:t>
            </a:r>
          </a:p>
        </p:txBody>
      </p:sp>
      <p:pic>
        <p:nvPicPr>
          <p:cNvPr id="4" name="Picture 3" descr="Healthcare client form">
            <a:extLst>
              <a:ext uri="{FF2B5EF4-FFF2-40B4-BE49-F238E27FC236}">
                <a16:creationId xmlns:a16="http://schemas.microsoft.com/office/drawing/2014/main" id="{3A46FB51-4008-B14C-BF5E-544327207EBD}"/>
              </a:ext>
            </a:extLst>
          </p:cNvPr>
          <p:cNvPicPr>
            <a:picLocks noChangeAspect="1"/>
          </p:cNvPicPr>
          <p:nvPr/>
        </p:nvPicPr>
        <p:blipFill>
          <a:blip r:embed="rId3"/>
          <a:stretch>
            <a:fillRect/>
          </a:stretch>
        </p:blipFill>
        <p:spPr>
          <a:xfrm>
            <a:off x="5988469" y="2310365"/>
            <a:ext cx="2035266" cy="2640582"/>
          </a:xfrm>
          <a:prstGeom prst="rect">
            <a:avLst/>
          </a:prstGeom>
          <a:ln w="3175">
            <a:solidFill>
              <a:schemeClr val="tx1">
                <a:lumMod val="50000"/>
                <a:lumOff val="50000"/>
              </a:schemeClr>
            </a:solidFill>
          </a:ln>
        </p:spPr>
      </p:pic>
      <p:pic>
        <p:nvPicPr>
          <p:cNvPr id="5" name="Picture 4" descr="Healthcare client report cover">
            <a:extLst>
              <a:ext uri="{FF2B5EF4-FFF2-40B4-BE49-F238E27FC236}">
                <a16:creationId xmlns:a16="http://schemas.microsoft.com/office/drawing/2014/main" id="{F2F595AC-45CA-7D45-9B96-64E0C906E344}"/>
              </a:ext>
            </a:extLst>
          </p:cNvPr>
          <p:cNvPicPr>
            <a:picLocks noChangeAspect="1"/>
          </p:cNvPicPr>
          <p:nvPr/>
        </p:nvPicPr>
        <p:blipFill>
          <a:blip r:embed="rId4"/>
          <a:stretch>
            <a:fillRect/>
          </a:stretch>
        </p:blipFill>
        <p:spPr>
          <a:xfrm>
            <a:off x="8023735" y="550009"/>
            <a:ext cx="2774139" cy="2149111"/>
          </a:xfrm>
          <a:prstGeom prst="rect">
            <a:avLst/>
          </a:prstGeom>
          <a:ln w="3175">
            <a:solidFill>
              <a:schemeClr val="tx1">
                <a:lumMod val="50000"/>
                <a:lumOff val="50000"/>
              </a:schemeClr>
            </a:solidFill>
          </a:ln>
        </p:spPr>
      </p:pic>
      <p:pic>
        <p:nvPicPr>
          <p:cNvPr id="6" name="Picture 5" descr="Educational client website">
            <a:extLst>
              <a:ext uri="{FF2B5EF4-FFF2-40B4-BE49-F238E27FC236}">
                <a16:creationId xmlns:a16="http://schemas.microsoft.com/office/drawing/2014/main" id="{CD424760-F90D-2A4D-853C-A635427914B0}"/>
              </a:ext>
            </a:extLst>
          </p:cNvPr>
          <p:cNvPicPr>
            <a:picLocks noChangeAspect="1"/>
          </p:cNvPicPr>
          <p:nvPr/>
        </p:nvPicPr>
        <p:blipFill>
          <a:blip r:embed="rId5"/>
          <a:stretch>
            <a:fillRect/>
          </a:stretch>
        </p:blipFill>
        <p:spPr>
          <a:xfrm>
            <a:off x="7999412" y="2362200"/>
            <a:ext cx="3868405" cy="3354066"/>
          </a:xfrm>
          <a:prstGeom prst="rect">
            <a:avLst/>
          </a:prstGeom>
          <a:ln w="3175">
            <a:solidFill>
              <a:schemeClr val="tx1">
                <a:lumMod val="50000"/>
                <a:lumOff val="50000"/>
              </a:schemeClr>
            </a:solidFill>
          </a:ln>
        </p:spPr>
      </p:pic>
      <p:sp>
        <p:nvSpPr>
          <p:cNvPr id="2" name="Footer Placeholder 1">
            <a:extLst>
              <a:ext uri="{FF2B5EF4-FFF2-40B4-BE49-F238E27FC236}">
                <a16:creationId xmlns:a16="http://schemas.microsoft.com/office/drawing/2014/main" id="{58164979-47DA-6BA1-78D7-2B0835B4DDFD}"/>
              </a:ext>
            </a:extLst>
          </p:cNvPr>
          <p:cNvSpPr>
            <a:spLocks noGrp="1"/>
          </p:cNvSpPr>
          <p:nvPr>
            <p:ph type="ftr" sz="quarter" idx="10"/>
          </p:nvPr>
        </p:nvSpPr>
        <p:spPr/>
        <p:txBody>
          <a:bodyPr/>
          <a:lstStyle/>
          <a:p>
            <a:r>
              <a:rPr lang="en-US"/>
              <a:t>IDEA11y | Context Creative</a:t>
            </a:r>
            <a:endParaRPr lang="en-US" dirty="0"/>
          </a:p>
        </p:txBody>
      </p:sp>
      <p:sp>
        <p:nvSpPr>
          <p:cNvPr id="7" name="Slide Number Placeholder 6">
            <a:extLst>
              <a:ext uri="{FF2B5EF4-FFF2-40B4-BE49-F238E27FC236}">
                <a16:creationId xmlns:a16="http://schemas.microsoft.com/office/drawing/2014/main" id="{D6E971EE-2081-500A-799B-04D8DDF7C6B2}"/>
              </a:ext>
            </a:extLst>
          </p:cNvPr>
          <p:cNvSpPr>
            <a:spLocks noGrp="1"/>
          </p:cNvSpPr>
          <p:nvPr>
            <p:ph type="sldNum" sz="quarter" idx="11"/>
          </p:nvPr>
        </p:nvSpPr>
        <p:spPr/>
        <p:txBody>
          <a:bodyPr/>
          <a:lstStyle/>
          <a:p>
            <a:fld id="{2A013F82-EE5E-44EE-A61D-E31C6657F26F}" type="slidenum">
              <a:rPr lang="en-US" smtClean="0"/>
              <a:pPr/>
              <a:t>23</a:t>
            </a:fld>
            <a:endParaRPr lang="en-US" dirty="0"/>
          </a:p>
        </p:txBody>
      </p:sp>
    </p:spTree>
    <p:extLst>
      <p:ext uri="{BB962C8B-B14F-4D97-AF65-F5344CB8AC3E}">
        <p14:creationId xmlns:p14="http://schemas.microsoft.com/office/powerpoint/2010/main" val="560350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A new lead arises – Steen!</a:t>
            </a:r>
          </a:p>
        </p:txBody>
      </p:sp>
      <p:sp>
        <p:nvSpPr>
          <p:cNvPr id="3" name="Content Placeholder 2">
            <a:extLst>
              <a:ext uri="{FF2B5EF4-FFF2-40B4-BE49-F238E27FC236}">
                <a16:creationId xmlns:a16="http://schemas.microsoft.com/office/drawing/2014/main" id="{9CF079ED-88E1-654C-A08F-77A7B0FA40FF}"/>
              </a:ext>
            </a:extLst>
          </p:cNvPr>
          <p:cNvSpPr>
            <a:spLocks noGrp="1"/>
          </p:cNvSpPr>
          <p:nvPr>
            <p:ph idx="1"/>
          </p:nvPr>
        </p:nvSpPr>
        <p:spPr/>
        <p:txBody>
          <a:bodyPr>
            <a:normAutofit/>
          </a:bodyPr>
          <a:lstStyle/>
          <a:p>
            <a:pPr marL="0" lvl="0" indent="0">
              <a:buNone/>
            </a:pPr>
            <a:r>
              <a:rPr lang="en-US" sz="2800" dirty="0">
                <a:solidFill>
                  <a:schemeClr val="bg1"/>
                </a:solidFill>
                <a:latin typeface="Arial" panose="020B0604020202020204" pitchFamily="34" charset="0"/>
                <a:cs typeface="Arial" panose="020B0604020202020204" pitchFamily="34" charset="0"/>
              </a:rPr>
              <a:t>Volunteered on the basis of:</a:t>
            </a:r>
          </a:p>
          <a:p>
            <a:pPr lvl="0"/>
            <a:r>
              <a:rPr lang="en-US" sz="2800" dirty="0">
                <a:solidFill>
                  <a:schemeClr val="bg1"/>
                </a:solidFill>
                <a:latin typeface="Arial" panose="020B0604020202020204" pitchFamily="34" charset="0"/>
                <a:cs typeface="Arial" panose="020B0604020202020204" pitchFamily="34" charset="0"/>
              </a:rPr>
              <a:t>Less client-facing workload and more flexibility of “free time” </a:t>
            </a:r>
          </a:p>
          <a:p>
            <a:pPr lvl="0"/>
            <a:r>
              <a:rPr lang="en-US" sz="2800" dirty="0">
                <a:solidFill>
                  <a:schemeClr val="bg1"/>
                </a:solidFill>
                <a:latin typeface="Arial" panose="020B0604020202020204" pitchFamily="34" charset="0"/>
                <a:cs typeface="Arial" panose="020B0604020202020204" pitchFamily="34" charset="0"/>
              </a:rPr>
              <a:t>Interest in accessibility and improving project workflow</a:t>
            </a:r>
          </a:p>
        </p:txBody>
      </p:sp>
      <p:sp>
        <p:nvSpPr>
          <p:cNvPr id="2" name="Footer Placeholder 1">
            <a:extLst>
              <a:ext uri="{FF2B5EF4-FFF2-40B4-BE49-F238E27FC236}">
                <a16:creationId xmlns:a16="http://schemas.microsoft.com/office/drawing/2014/main" id="{BBB1E4D9-713B-941D-0D70-3B27F4AC26F2}"/>
              </a:ext>
            </a:extLst>
          </p:cNvPr>
          <p:cNvSpPr>
            <a:spLocks noGrp="1"/>
          </p:cNvSpPr>
          <p:nvPr>
            <p:ph type="ftr" sz="quarter" idx="10"/>
          </p:nvPr>
        </p:nvSpPr>
        <p:spPr/>
        <p:txBody>
          <a:bodyPr/>
          <a:lstStyle/>
          <a:p>
            <a:r>
              <a:rPr lang="en-US"/>
              <a:t>IDEA11y | Context Creative</a:t>
            </a:r>
            <a:endParaRPr lang="en-US" dirty="0"/>
          </a:p>
        </p:txBody>
      </p:sp>
      <p:sp>
        <p:nvSpPr>
          <p:cNvPr id="4" name="Slide Number Placeholder 3">
            <a:extLst>
              <a:ext uri="{FF2B5EF4-FFF2-40B4-BE49-F238E27FC236}">
                <a16:creationId xmlns:a16="http://schemas.microsoft.com/office/drawing/2014/main" id="{A7398E86-542B-6DF0-596E-218F85FD6305}"/>
              </a:ext>
            </a:extLst>
          </p:cNvPr>
          <p:cNvSpPr>
            <a:spLocks noGrp="1"/>
          </p:cNvSpPr>
          <p:nvPr>
            <p:ph type="sldNum" sz="quarter" idx="11"/>
          </p:nvPr>
        </p:nvSpPr>
        <p:spPr/>
        <p:txBody>
          <a:bodyPr/>
          <a:lstStyle/>
          <a:p>
            <a:fld id="{2A013F82-EE5E-44EE-A61D-E31C6657F26F}" type="slidenum">
              <a:rPr lang="en-US" smtClean="0"/>
              <a:pPr/>
              <a:t>24</a:t>
            </a:fld>
            <a:endParaRPr lang="en-US" dirty="0"/>
          </a:p>
        </p:txBody>
      </p:sp>
    </p:spTree>
    <p:extLst>
      <p:ext uri="{BB962C8B-B14F-4D97-AF65-F5344CB8AC3E}">
        <p14:creationId xmlns:p14="http://schemas.microsoft.com/office/powerpoint/2010/main" val="4093483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A new lead arises – Steen</a:t>
            </a:r>
            <a:r>
              <a:rPr lang="en-US" dirty="0">
                <a:latin typeface="Arial" panose="020B0604020202020204" pitchFamily="34" charset="0"/>
                <a:cs typeface="Arial" panose="020B0604020202020204" pitchFamily="34" charset="0"/>
              </a:rPr>
              <a:t>! (2)</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CF079ED-88E1-654C-A08F-77A7B0FA40FF}"/>
              </a:ext>
            </a:extLst>
          </p:cNvPr>
          <p:cNvSpPr>
            <a:spLocks noGrp="1"/>
          </p:cNvSpPr>
          <p:nvPr>
            <p:ph idx="1"/>
          </p:nvPr>
        </p:nvSpPr>
        <p:spPr/>
        <p:txBody>
          <a:bodyPr>
            <a:normAutofit/>
          </a:bodyPr>
          <a:lstStyle/>
          <a:p>
            <a:pPr marL="0" lvl="0" indent="0">
              <a:buNone/>
            </a:pPr>
            <a:r>
              <a:rPr lang="en-US" sz="2800" dirty="0">
                <a:solidFill>
                  <a:schemeClr val="bg1"/>
                </a:solidFill>
                <a:latin typeface="Arial" panose="020B0604020202020204" pitchFamily="34" charset="0"/>
                <a:cs typeface="Arial" panose="020B0604020202020204" pitchFamily="34" charset="0"/>
              </a:rPr>
              <a:t>Also, the duties of the taskforce lead expanded:</a:t>
            </a:r>
          </a:p>
          <a:p>
            <a:pPr lvl="0"/>
            <a:r>
              <a:rPr lang="en-US" sz="2800" dirty="0">
                <a:solidFill>
                  <a:schemeClr val="bg1"/>
                </a:solidFill>
                <a:latin typeface="Arial" panose="020B0604020202020204" pitchFamily="34" charset="0"/>
                <a:cs typeface="Arial" panose="020B0604020202020204" pitchFamily="34" charset="0"/>
              </a:rPr>
              <a:t>Acting as coordinator for requests for help from taskforce</a:t>
            </a:r>
          </a:p>
          <a:p>
            <a:pPr lvl="0"/>
            <a:r>
              <a:rPr lang="en-US" sz="2800" dirty="0">
                <a:solidFill>
                  <a:schemeClr val="bg1"/>
                </a:solidFill>
                <a:latin typeface="Arial" panose="020B0604020202020204" pitchFamily="34" charset="0"/>
                <a:cs typeface="Arial" panose="020B0604020202020204" pitchFamily="34" charset="0"/>
              </a:rPr>
              <a:t>Keeping tabs on various accessibility best practices</a:t>
            </a:r>
          </a:p>
          <a:p>
            <a:pPr lvl="0"/>
            <a:r>
              <a:rPr lang="en-US" sz="2800" dirty="0">
                <a:solidFill>
                  <a:schemeClr val="bg1"/>
                </a:solidFill>
                <a:latin typeface="Arial" panose="020B0604020202020204" pitchFamily="34" charset="0"/>
                <a:cs typeface="Arial" panose="020B0604020202020204" pitchFamily="34" charset="0"/>
              </a:rPr>
              <a:t>Actively encouraging and advocating for accessibility mindfulness</a:t>
            </a:r>
          </a:p>
        </p:txBody>
      </p:sp>
      <p:sp>
        <p:nvSpPr>
          <p:cNvPr id="2" name="Footer Placeholder 1">
            <a:extLst>
              <a:ext uri="{FF2B5EF4-FFF2-40B4-BE49-F238E27FC236}">
                <a16:creationId xmlns:a16="http://schemas.microsoft.com/office/drawing/2014/main" id="{1F9B2089-3EA6-68E2-B3A6-C452B78FFBBF}"/>
              </a:ext>
            </a:extLst>
          </p:cNvPr>
          <p:cNvSpPr>
            <a:spLocks noGrp="1"/>
          </p:cNvSpPr>
          <p:nvPr>
            <p:ph type="ftr" sz="quarter" idx="10"/>
          </p:nvPr>
        </p:nvSpPr>
        <p:spPr/>
        <p:txBody>
          <a:bodyPr/>
          <a:lstStyle/>
          <a:p>
            <a:r>
              <a:rPr lang="en-US"/>
              <a:t>IDEA11y | Context Creative</a:t>
            </a:r>
            <a:endParaRPr lang="en-US" dirty="0"/>
          </a:p>
        </p:txBody>
      </p:sp>
      <p:sp>
        <p:nvSpPr>
          <p:cNvPr id="4" name="Slide Number Placeholder 3">
            <a:extLst>
              <a:ext uri="{FF2B5EF4-FFF2-40B4-BE49-F238E27FC236}">
                <a16:creationId xmlns:a16="http://schemas.microsoft.com/office/drawing/2014/main" id="{208504B0-24C4-125F-91B7-C3F588AA84FF}"/>
              </a:ext>
            </a:extLst>
          </p:cNvPr>
          <p:cNvSpPr>
            <a:spLocks noGrp="1"/>
          </p:cNvSpPr>
          <p:nvPr>
            <p:ph type="sldNum" sz="quarter" idx="11"/>
          </p:nvPr>
        </p:nvSpPr>
        <p:spPr/>
        <p:txBody>
          <a:bodyPr/>
          <a:lstStyle/>
          <a:p>
            <a:fld id="{2A013F82-EE5E-44EE-A61D-E31C6657F26F}" type="slidenum">
              <a:rPr lang="en-US" smtClean="0"/>
              <a:pPr/>
              <a:t>25</a:t>
            </a:fld>
            <a:endParaRPr lang="en-US" dirty="0"/>
          </a:p>
        </p:txBody>
      </p:sp>
    </p:spTree>
    <p:extLst>
      <p:ext uri="{BB962C8B-B14F-4D97-AF65-F5344CB8AC3E}">
        <p14:creationId xmlns:p14="http://schemas.microsoft.com/office/powerpoint/2010/main" val="2291493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Taskforce as accessibility hub - benefits</a:t>
            </a:r>
          </a:p>
        </p:txBody>
      </p:sp>
      <p:sp>
        <p:nvSpPr>
          <p:cNvPr id="3" name="Content Placeholder 2">
            <a:extLst>
              <a:ext uri="{FF2B5EF4-FFF2-40B4-BE49-F238E27FC236}">
                <a16:creationId xmlns:a16="http://schemas.microsoft.com/office/drawing/2014/main" id="{9CF079ED-88E1-654C-A08F-77A7B0FA40FF}"/>
              </a:ext>
            </a:extLst>
          </p:cNvPr>
          <p:cNvSpPr>
            <a:spLocks noGrp="1"/>
          </p:cNvSpPr>
          <p:nvPr>
            <p:ph idx="1"/>
          </p:nvPr>
        </p:nvSpPr>
        <p:spPr/>
        <p:txBody>
          <a:bodyPr>
            <a:normAutofit/>
          </a:bodyPr>
          <a:lstStyle/>
          <a:p>
            <a:pPr lvl="0"/>
            <a:r>
              <a:rPr lang="en-US" dirty="0">
                <a:solidFill>
                  <a:schemeClr val="bg1"/>
                </a:solidFill>
                <a:latin typeface="Arial" panose="020B0604020202020204" pitchFamily="34" charset="0"/>
                <a:cs typeface="Arial" panose="020B0604020202020204" pitchFamily="34" charset="0"/>
              </a:rPr>
              <a:t>Everyone is empowered to act as an “accessibility officer”</a:t>
            </a:r>
          </a:p>
          <a:p>
            <a:pPr lvl="0"/>
            <a:r>
              <a:rPr lang="en-US" dirty="0">
                <a:solidFill>
                  <a:schemeClr val="bg1"/>
                </a:solidFill>
                <a:latin typeface="Arial" panose="020B0604020202020204" pitchFamily="34" charset="0"/>
                <a:cs typeface="Arial" panose="020B0604020202020204" pitchFamily="34" charset="0"/>
              </a:rPr>
              <a:t>Access to taskforce meetings creates opportunities to improve understanding:</a:t>
            </a:r>
          </a:p>
          <a:p>
            <a:pPr lvl="1"/>
            <a:r>
              <a:rPr lang="en-US" dirty="0">
                <a:solidFill>
                  <a:schemeClr val="bg1"/>
                </a:solidFill>
                <a:latin typeface="Arial" panose="020B0604020202020204" pitchFamily="34" charset="0"/>
                <a:cs typeface="Arial" panose="020B0604020202020204" pitchFamily="34" charset="0"/>
              </a:rPr>
              <a:t>Staff can attend meetings directly or pass on requests</a:t>
            </a:r>
          </a:p>
          <a:p>
            <a:pPr lvl="1"/>
            <a:r>
              <a:rPr lang="en-US" dirty="0">
                <a:solidFill>
                  <a:schemeClr val="bg1"/>
                </a:solidFill>
                <a:latin typeface="Arial" panose="020B0604020202020204" pitchFamily="34" charset="0"/>
                <a:cs typeface="Arial" panose="020B0604020202020204" pitchFamily="34" charset="0"/>
              </a:rPr>
              <a:t>Complex problems or client inquiries can be reviewed and researched by multiple people</a:t>
            </a:r>
          </a:p>
        </p:txBody>
      </p:sp>
      <p:sp>
        <p:nvSpPr>
          <p:cNvPr id="2" name="Footer Placeholder 1">
            <a:extLst>
              <a:ext uri="{FF2B5EF4-FFF2-40B4-BE49-F238E27FC236}">
                <a16:creationId xmlns:a16="http://schemas.microsoft.com/office/drawing/2014/main" id="{5669251A-13A9-0F76-9132-9ABF17F666CB}"/>
              </a:ext>
            </a:extLst>
          </p:cNvPr>
          <p:cNvSpPr>
            <a:spLocks noGrp="1"/>
          </p:cNvSpPr>
          <p:nvPr>
            <p:ph type="ftr" sz="quarter" idx="10"/>
          </p:nvPr>
        </p:nvSpPr>
        <p:spPr/>
        <p:txBody>
          <a:bodyPr/>
          <a:lstStyle/>
          <a:p>
            <a:r>
              <a:rPr lang="en-US"/>
              <a:t>IDEA11y | Context Creative</a:t>
            </a:r>
            <a:endParaRPr lang="en-US" dirty="0"/>
          </a:p>
        </p:txBody>
      </p:sp>
      <p:sp>
        <p:nvSpPr>
          <p:cNvPr id="4" name="Slide Number Placeholder 3">
            <a:extLst>
              <a:ext uri="{FF2B5EF4-FFF2-40B4-BE49-F238E27FC236}">
                <a16:creationId xmlns:a16="http://schemas.microsoft.com/office/drawing/2014/main" id="{F37D48CA-0629-7A25-02DA-3869977130F6}"/>
              </a:ext>
            </a:extLst>
          </p:cNvPr>
          <p:cNvSpPr>
            <a:spLocks noGrp="1"/>
          </p:cNvSpPr>
          <p:nvPr>
            <p:ph type="sldNum" sz="quarter" idx="11"/>
          </p:nvPr>
        </p:nvSpPr>
        <p:spPr/>
        <p:txBody>
          <a:bodyPr/>
          <a:lstStyle/>
          <a:p>
            <a:fld id="{2A013F82-EE5E-44EE-A61D-E31C6657F26F}" type="slidenum">
              <a:rPr lang="en-US" smtClean="0"/>
              <a:pPr/>
              <a:t>26</a:t>
            </a:fld>
            <a:endParaRPr lang="en-US" dirty="0"/>
          </a:p>
        </p:txBody>
      </p:sp>
    </p:spTree>
    <p:extLst>
      <p:ext uri="{BB962C8B-B14F-4D97-AF65-F5344CB8AC3E}">
        <p14:creationId xmlns:p14="http://schemas.microsoft.com/office/powerpoint/2010/main" val="2213155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4210" y="612000"/>
            <a:ext cx="5410202" cy="1521600"/>
          </a:xfrm>
        </p:spPr>
        <p:txBody>
          <a:bodyPr anchor="t" anchorCtr="0"/>
          <a:lstStyle/>
          <a:p>
            <a:r>
              <a:rPr lang="en-US" dirty="0">
                <a:solidFill>
                  <a:schemeClr val="bg1"/>
                </a:solidFill>
                <a:latin typeface="Arial" panose="020B0604020202020204" pitchFamily="34" charset="0"/>
                <a:cs typeface="Arial" panose="020B0604020202020204" pitchFamily="34" charset="0"/>
              </a:rPr>
              <a:t>Taskforce as accessibility hub - </a:t>
            </a:r>
            <a:r>
              <a:rPr lang="en-US" dirty="0">
                <a:latin typeface="Arial" panose="020B0604020202020204" pitchFamily="34" charset="0"/>
                <a:cs typeface="Arial" panose="020B0604020202020204" pitchFamily="34" charset="0"/>
              </a:rPr>
              <a:t>benefits (2)</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CF079ED-88E1-654C-A08F-77A7B0FA40FF}"/>
              </a:ext>
            </a:extLst>
          </p:cNvPr>
          <p:cNvSpPr>
            <a:spLocks noGrp="1"/>
          </p:cNvSpPr>
          <p:nvPr>
            <p:ph idx="1"/>
          </p:nvPr>
        </p:nvSpPr>
        <p:spPr>
          <a:xfrm>
            <a:off x="684210" y="1907399"/>
            <a:ext cx="5562602" cy="4114801"/>
          </a:xfrm>
        </p:spPr>
        <p:txBody>
          <a:bodyPr>
            <a:normAutofit/>
          </a:bodyPr>
          <a:lstStyle/>
          <a:p>
            <a:pPr lvl="0"/>
            <a:r>
              <a:rPr lang="en-US" sz="2800" dirty="0">
                <a:solidFill>
                  <a:schemeClr val="bg1"/>
                </a:solidFill>
                <a:latin typeface="Arial" panose="020B0604020202020204" pitchFamily="34" charset="0"/>
                <a:cs typeface="Arial" panose="020B0604020202020204" pitchFamily="34" charset="0"/>
              </a:rPr>
              <a:t>Ability to track long-term progress for troubleshooting technical issues or updating existing documentation</a:t>
            </a:r>
          </a:p>
          <a:p>
            <a:pPr lvl="0"/>
            <a:endParaRPr lang="en-US" sz="2800" dirty="0">
              <a:solidFill>
                <a:schemeClr val="bg1"/>
              </a:solidFill>
              <a:latin typeface="Arial" panose="020B0604020202020204" pitchFamily="34" charset="0"/>
              <a:cs typeface="Arial" panose="020B0604020202020204" pitchFamily="34" charset="0"/>
            </a:endParaRPr>
          </a:p>
        </p:txBody>
      </p:sp>
      <p:pic>
        <p:nvPicPr>
          <p:cNvPr id="8" name="Picture Placeholder 7" descr="Screenshot of post from showing an example of information regarding Accessible PDFs">
            <a:extLst>
              <a:ext uri="{FF2B5EF4-FFF2-40B4-BE49-F238E27FC236}">
                <a16:creationId xmlns:a16="http://schemas.microsoft.com/office/drawing/2014/main" id="{9A6FD415-CEF9-4894-A4E3-643957A46572}"/>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9484" b="-9487"/>
          <a:stretch/>
        </p:blipFill>
        <p:spPr>
          <a:xfrm>
            <a:off x="6932612" y="0"/>
            <a:ext cx="5256213" cy="6019800"/>
          </a:xfrm>
          <a:solidFill>
            <a:schemeClr val="tx1"/>
          </a:solidFill>
        </p:spPr>
      </p:pic>
      <p:sp>
        <p:nvSpPr>
          <p:cNvPr id="2" name="Footer Placeholder 1">
            <a:extLst>
              <a:ext uri="{FF2B5EF4-FFF2-40B4-BE49-F238E27FC236}">
                <a16:creationId xmlns:a16="http://schemas.microsoft.com/office/drawing/2014/main" id="{9C57066D-2DF1-D1FF-A6D5-FB8A0313DBEA}"/>
              </a:ext>
            </a:extLst>
          </p:cNvPr>
          <p:cNvSpPr>
            <a:spLocks noGrp="1"/>
          </p:cNvSpPr>
          <p:nvPr>
            <p:ph type="ftr" sz="quarter" idx="10"/>
          </p:nvPr>
        </p:nvSpPr>
        <p:spPr/>
        <p:txBody>
          <a:bodyPr/>
          <a:lstStyle/>
          <a:p>
            <a:r>
              <a:rPr lang="en-US"/>
              <a:t>IDEA11y | Context Creative</a:t>
            </a:r>
            <a:endParaRPr lang="en-US" dirty="0"/>
          </a:p>
        </p:txBody>
      </p:sp>
      <p:sp>
        <p:nvSpPr>
          <p:cNvPr id="4" name="Slide Number Placeholder 3">
            <a:extLst>
              <a:ext uri="{FF2B5EF4-FFF2-40B4-BE49-F238E27FC236}">
                <a16:creationId xmlns:a16="http://schemas.microsoft.com/office/drawing/2014/main" id="{47B4802A-50A0-344B-1A1E-D4E8FAF33EC1}"/>
              </a:ext>
            </a:extLst>
          </p:cNvPr>
          <p:cNvSpPr>
            <a:spLocks noGrp="1"/>
          </p:cNvSpPr>
          <p:nvPr>
            <p:ph type="sldNum" sz="quarter" idx="11"/>
          </p:nvPr>
        </p:nvSpPr>
        <p:spPr/>
        <p:txBody>
          <a:bodyPr/>
          <a:lstStyle/>
          <a:p>
            <a:fld id="{2A013F82-EE5E-44EE-A61D-E31C6657F26F}" type="slidenum">
              <a:rPr lang="en-US" smtClean="0"/>
              <a:pPr/>
              <a:t>27</a:t>
            </a:fld>
            <a:endParaRPr lang="en-US" dirty="0"/>
          </a:p>
        </p:txBody>
      </p:sp>
    </p:spTree>
    <p:extLst>
      <p:ext uri="{BB962C8B-B14F-4D97-AF65-F5344CB8AC3E}">
        <p14:creationId xmlns:p14="http://schemas.microsoft.com/office/powerpoint/2010/main" val="1249805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Tools we use</a:t>
            </a:r>
          </a:p>
        </p:txBody>
      </p:sp>
      <p:sp>
        <p:nvSpPr>
          <p:cNvPr id="3" name="Content Placeholder 2">
            <a:extLst>
              <a:ext uri="{FF2B5EF4-FFF2-40B4-BE49-F238E27FC236}">
                <a16:creationId xmlns:a16="http://schemas.microsoft.com/office/drawing/2014/main" id="{9CF079ED-88E1-654C-A08F-77A7B0FA40FF}"/>
              </a:ext>
            </a:extLst>
          </p:cNvPr>
          <p:cNvSpPr>
            <a:spLocks noGrp="1"/>
          </p:cNvSpPr>
          <p:nvPr>
            <p:ph idx="1"/>
          </p:nvPr>
        </p:nvSpPr>
        <p:spPr/>
        <p:txBody>
          <a:bodyPr>
            <a:normAutofit/>
          </a:bodyPr>
          <a:lstStyle/>
          <a:p>
            <a:pPr marL="0" lvl="0" indent="0">
              <a:buNone/>
            </a:pPr>
            <a:r>
              <a:rPr lang="en-US" sz="2800" dirty="0">
                <a:solidFill>
                  <a:schemeClr val="bg1"/>
                </a:solidFill>
                <a:latin typeface="Arial" panose="020B0604020202020204" pitchFamily="34" charset="0"/>
                <a:cs typeface="Arial" panose="020B0604020202020204" pitchFamily="34" charset="0"/>
              </a:rPr>
              <a:t>Organizing tasks, training and documentation:</a:t>
            </a:r>
          </a:p>
          <a:p>
            <a:pPr lvl="0"/>
            <a:r>
              <a:rPr lang="en-US" sz="2800" dirty="0">
                <a:solidFill>
                  <a:schemeClr val="bg1"/>
                </a:solidFill>
                <a:latin typeface="Arial" panose="020B0604020202020204" pitchFamily="34" charset="0"/>
                <a:cs typeface="Arial" panose="020B0604020202020204" pitchFamily="34" charset="0"/>
              </a:rPr>
              <a:t>Google Docs</a:t>
            </a:r>
          </a:p>
          <a:p>
            <a:pPr lvl="0"/>
            <a:r>
              <a:rPr lang="en-US" sz="2800" dirty="0" err="1">
                <a:solidFill>
                  <a:schemeClr val="bg1"/>
                </a:solidFill>
                <a:latin typeface="Arial" panose="020B0604020202020204" pitchFamily="34" charset="0"/>
                <a:cs typeface="Arial" panose="020B0604020202020204" pitchFamily="34" charset="0"/>
              </a:rPr>
              <a:t>Airtable</a:t>
            </a:r>
            <a:r>
              <a:rPr lang="en-US" sz="2800" dirty="0">
                <a:solidFill>
                  <a:schemeClr val="bg1"/>
                </a:solidFill>
                <a:latin typeface="Arial" panose="020B0604020202020204" pitchFamily="34" charset="0"/>
                <a:cs typeface="Arial" panose="020B0604020202020204" pitchFamily="34" charset="0"/>
              </a:rPr>
              <a:t> – </a:t>
            </a:r>
            <a:r>
              <a:rPr lang="en-US" sz="2800" dirty="0" err="1">
                <a:solidFill>
                  <a:schemeClr val="bg1"/>
                </a:solidFill>
                <a:latin typeface="Arial" panose="020B0604020202020204" pitchFamily="34" charset="0"/>
                <a:cs typeface="Arial" panose="020B0604020202020204" pitchFamily="34" charset="0"/>
                <a:hlinkClick r:id="rId3"/>
              </a:rPr>
              <a:t>airtable.com</a:t>
            </a:r>
            <a:endParaRPr lang="en-US" sz="2800" dirty="0">
              <a:solidFill>
                <a:schemeClr val="bg1"/>
              </a:solidFill>
              <a:latin typeface="Arial" panose="020B0604020202020204" pitchFamily="34" charset="0"/>
              <a:cs typeface="Arial" panose="020B0604020202020204" pitchFamily="34" charset="0"/>
            </a:endParaRPr>
          </a:p>
          <a:p>
            <a:pPr lvl="0"/>
            <a:r>
              <a:rPr lang="en-US" sz="2800" dirty="0">
                <a:solidFill>
                  <a:schemeClr val="bg1"/>
                </a:solidFill>
                <a:latin typeface="Arial" panose="020B0604020202020204" pitchFamily="34" charset="0"/>
                <a:cs typeface="Arial" panose="020B0604020202020204" pitchFamily="34" charset="0"/>
              </a:rPr>
              <a:t>Basecamp – </a:t>
            </a:r>
            <a:r>
              <a:rPr lang="en-US" sz="2800" dirty="0" err="1">
                <a:solidFill>
                  <a:schemeClr val="bg1"/>
                </a:solidFill>
                <a:latin typeface="Arial" panose="020B0604020202020204" pitchFamily="34" charset="0"/>
                <a:cs typeface="Arial" panose="020B0604020202020204" pitchFamily="34" charset="0"/>
                <a:hlinkClick r:id="rId4"/>
              </a:rPr>
              <a:t>basecamp.com</a:t>
            </a:r>
            <a:endParaRPr lang="en-US" sz="2800" dirty="0">
              <a:solidFill>
                <a:schemeClr val="bg1"/>
              </a:solidFill>
              <a:latin typeface="Arial" panose="020B0604020202020204" pitchFamily="34" charset="0"/>
              <a:cs typeface="Arial" panose="020B0604020202020204" pitchFamily="34" charset="0"/>
            </a:endParaRPr>
          </a:p>
          <a:p>
            <a:pPr lvl="0"/>
            <a:r>
              <a:rPr lang="en-US" sz="2800" dirty="0" err="1">
                <a:solidFill>
                  <a:schemeClr val="bg1"/>
                </a:solidFill>
                <a:latin typeface="Arial" panose="020B0604020202020204" pitchFamily="34" charset="0"/>
                <a:cs typeface="Arial" panose="020B0604020202020204" pitchFamily="34" charset="0"/>
              </a:rPr>
              <a:t>Infohub</a:t>
            </a:r>
            <a:r>
              <a:rPr lang="en-US" sz="2800" dirty="0">
                <a:solidFill>
                  <a:schemeClr val="bg1"/>
                </a:solidFill>
                <a:latin typeface="Arial" panose="020B0604020202020204" pitchFamily="34" charset="0"/>
                <a:cs typeface="Arial" panose="020B0604020202020204" pitchFamily="34" charset="0"/>
              </a:rPr>
              <a:t> - intranet and central hub for documentation</a:t>
            </a:r>
          </a:p>
        </p:txBody>
      </p:sp>
      <p:pic>
        <p:nvPicPr>
          <p:cNvPr id="8" name="Picture Placeholder 7" descr="Screenshot of a page about accessibility documentation on the Context Creative Infohub">
            <a:extLst>
              <a:ext uri="{FF2B5EF4-FFF2-40B4-BE49-F238E27FC236}">
                <a16:creationId xmlns:a16="http://schemas.microsoft.com/office/drawing/2014/main" id="{1578EB0E-093F-653C-A518-CFFD27C21AA3}"/>
              </a:ext>
            </a:extLst>
          </p:cNvPr>
          <p:cNvPicPr>
            <a:picLocks noGrp="1" noChangeAspect="1"/>
          </p:cNvPicPr>
          <p:nvPr>
            <p:ph type="pic" sz="quarter" idx="12"/>
          </p:nvPr>
        </p:nvPicPr>
        <p:blipFill rotWithShape="1">
          <a:blip r:embed="rId5">
            <a:extLst>
              <a:ext uri="{28A0092B-C50C-407E-A947-70E740481C1C}">
                <a14:useLocalDpi xmlns:a14="http://schemas.microsoft.com/office/drawing/2010/main" val="0"/>
              </a:ext>
            </a:extLst>
          </a:blip>
          <a:srcRect l="9150" t="-1" r="6164" b="862"/>
          <a:stretch/>
        </p:blipFill>
        <p:spPr>
          <a:xfrm>
            <a:off x="6932612" y="333372"/>
            <a:ext cx="5256213" cy="5153028"/>
          </a:xfrm>
        </p:spPr>
      </p:pic>
      <p:sp>
        <p:nvSpPr>
          <p:cNvPr id="2" name="Footer Placeholder 1">
            <a:extLst>
              <a:ext uri="{FF2B5EF4-FFF2-40B4-BE49-F238E27FC236}">
                <a16:creationId xmlns:a16="http://schemas.microsoft.com/office/drawing/2014/main" id="{749626B1-BCE0-B77A-84FB-F2F9D5162700}"/>
              </a:ext>
            </a:extLst>
          </p:cNvPr>
          <p:cNvSpPr>
            <a:spLocks noGrp="1"/>
          </p:cNvSpPr>
          <p:nvPr>
            <p:ph type="ftr" sz="quarter" idx="10"/>
          </p:nvPr>
        </p:nvSpPr>
        <p:spPr/>
        <p:txBody>
          <a:bodyPr/>
          <a:lstStyle/>
          <a:p>
            <a:r>
              <a:rPr lang="en-US"/>
              <a:t>IDEA11y | Context Creative</a:t>
            </a:r>
            <a:endParaRPr lang="en-US" dirty="0"/>
          </a:p>
        </p:txBody>
      </p:sp>
      <p:sp>
        <p:nvSpPr>
          <p:cNvPr id="4" name="Slide Number Placeholder 3">
            <a:extLst>
              <a:ext uri="{FF2B5EF4-FFF2-40B4-BE49-F238E27FC236}">
                <a16:creationId xmlns:a16="http://schemas.microsoft.com/office/drawing/2014/main" id="{175D8D72-A932-05C5-B49D-DF90CE48FAD6}"/>
              </a:ext>
            </a:extLst>
          </p:cNvPr>
          <p:cNvSpPr>
            <a:spLocks noGrp="1"/>
          </p:cNvSpPr>
          <p:nvPr>
            <p:ph type="sldNum" sz="quarter" idx="11"/>
          </p:nvPr>
        </p:nvSpPr>
        <p:spPr/>
        <p:txBody>
          <a:bodyPr/>
          <a:lstStyle/>
          <a:p>
            <a:fld id="{2A013F82-EE5E-44EE-A61D-E31C6657F26F}" type="slidenum">
              <a:rPr lang="en-US" smtClean="0"/>
              <a:pPr/>
              <a:t>28</a:t>
            </a:fld>
            <a:endParaRPr lang="en-US" dirty="0"/>
          </a:p>
        </p:txBody>
      </p:sp>
    </p:spTree>
    <p:extLst>
      <p:ext uri="{BB962C8B-B14F-4D97-AF65-F5344CB8AC3E}">
        <p14:creationId xmlns:p14="http://schemas.microsoft.com/office/powerpoint/2010/main" val="1858847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Tools we </a:t>
            </a:r>
            <a:r>
              <a:rPr lang="en-US" dirty="0">
                <a:latin typeface="Arial" panose="020B0604020202020204" pitchFamily="34" charset="0"/>
                <a:cs typeface="Arial" panose="020B0604020202020204" pitchFamily="34" charset="0"/>
              </a:rPr>
              <a:t>use (2)</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CF079ED-88E1-654C-A08F-77A7B0FA40FF}"/>
              </a:ext>
            </a:extLst>
          </p:cNvPr>
          <p:cNvSpPr>
            <a:spLocks noGrp="1"/>
          </p:cNvSpPr>
          <p:nvPr>
            <p:ph idx="1"/>
          </p:nvPr>
        </p:nvSpPr>
        <p:spPr/>
        <p:txBody>
          <a:bodyPr>
            <a:normAutofit/>
          </a:bodyPr>
          <a:lstStyle/>
          <a:p>
            <a:pPr marL="0" lvl="0" indent="0">
              <a:buNone/>
            </a:pPr>
            <a:r>
              <a:rPr lang="en-US" sz="2800" dirty="0">
                <a:solidFill>
                  <a:schemeClr val="bg1"/>
                </a:solidFill>
                <a:latin typeface="Arial" panose="020B0604020202020204" pitchFamily="34" charset="0"/>
                <a:cs typeface="Arial" panose="020B0604020202020204" pitchFamily="34" charset="0"/>
              </a:rPr>
              <a:t>Assistive Technology for testing purposes:</a:t>
            </a:r>
          </a:p>
          <a:p>
            <a:pPr lvl="0"/>
            <a:r>
              <a:rPr lang="en-US" sz="2800" dirty="0">
                <a:solidFill>
                  <a:schemeClr val="bg1"/>
                </a:solidFill>
                <a:latin typeface="Arial" panose="020B0604020202020204" pitchFamily="34" charset="0"/>
                <a:cs typeface="Arial" panose="020B0604020202020204" pitchFamily="34" charset="0"/>
              </a:rPr>
              <a:t>Screen readers: NVDA, </a:t>
            </a:r>
            <a:r>
              <a:rPr lang="en-US" sz="2800" dirty="0" err="1">
                <a:solidFill>
                  <a:schemeClr val="bg1"/>
                </a:solidFill>
                <a:latin typeface="Arial" panose="020B0604020202020204" pitchFamily="34" charset="0"/>
                <a:cs typeface="Arial" panose="020B0604020202020204" pitchFamily="34" charset="0"/>
              </a:rPr>
              <a:t>VoiceOver</a:t>
            </a:r>
            <a:endParaRPr lang="en-US" sz="2800" dirty="0">
              <a:solidFill>
                <a:schemeClr val="bg1"/>
              </a:solidFill>
              <a:latin typeface="Arial" panose="020B0604020202020204" pitchFamily="34" charset="0"/>
              <a:cs typeface="Arial" panose="020B0604020202020204" pitchFamily="34" charset="0"/>
            </a:endParaRPr>
          </a:p>
          <a:p>
            <a:pPr lvl="0"/>
            <a:r>
              <a:rPr lang="en-US" sz="2800" dirty="0">
                <a:solidFill>
                  <a:schemeClr val="bg1"/>
                </a:solidFill>
                <a:latin typeface="Arial" panose="020B0604020202020204" pitchFamily="34" charset="0"/>
                <a:cs typeface="Arial" panose="020B0604020202020204" pitchFamily="34" charset="0"/>
              </a:rPr>
              <a:t>Audit software and online resources: PAC3, Lighthouse, </a:t>
            </a:r>
            <a:r>
              <a:rPr lang="en-US" sz="2800" dirty="0" err="1">
                <a:solidFill>
                  <a:schemeClr val="bg1"/>
                </a:solidFill>
                <a:latin typeface="Arial" panose="020B0604020202020204" pitchFamily="34" charset="0"/>
                <a:cs typeface="Arial" panose="020B0604020202020204" pitchFamily="34" charset="0"/>
              </a:rPr>
              <a:t>Achecker</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WebAIM</a:t>
            </a:r>
            <a:r>
              <a:rPr lang="en-US" sz="2800" dirty="0">
                <a:solidFill>
                  <a:schemeClr val="bg1"/>
                </a:solidFill>
                <a:latin typeface="Arial" panose="020B0604020202020204" pitchFamily="34" charset="0"/>
                <a:cs typeface="Arial" panose="020B0604020202020204" pitchFamily="34" charset="0"/>
              </a:rPr>
              <a:t> Color Contrast Checker, </a:t>
            </a:r>
            <a:r>
              <a:rPr lang="en-US" sz="2800" dirty="0" err="1">
                <a:solidFill>
                  <a:schemeClr val="bg1"/>
                </a:solidFill>
                <a:latin typeface="Arial" panose="020B0604020202020204" pitchFamily="34" charset="0"/>
                <a:cs typeface="Arial" panose="020B0604020202020204" pitchFamily="34" charset="0"/>
              </a:rPr>
              <a:t>Coblis</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Colour</a:t>
            </a:r>
            <a:r>
              <a:rPr lang="en-US" sz="2800" dirty="0">
                <a:solidFill>
                  <a:schemeClr val="bg1"/>
                </a:solidFill>
                <a:latin typeface="Arial" panose="020B0604020202020204" pitchFamily="34" charset="0"/>
                <a:cs typeface="Arial" panose="020B0604020202020204" pitchFamily="34" charset="0"/>
              </a:rPr>
              <a:t> Blindness Checker, </a:t>
            </a:r>
            <a:r>
              <a:rPr lang="en-US" sz="2800" dirty="0" err="1">
                <a:solidFill>
                  <a:schemeClr val="bg1"/>
                </a:solidFill>
                <a:latin typeface="Arial" panose="020B0604020202020204" pitchFamily="34" charset="0"/>
                <a:cs typeface="Arial" panose="020B0604020202020204" pitchFamily="34" charset="0"/>
              </a:rPr>
              <a:t>WebFX</a:t>
            </a:r>
            <a:r>
              <a:rPr lang="en-US" sz="2800" dirty="0">
                <a:solidFill>
                  <a:schemeClr val="bg1"/>
                </a:solidFill>
                <a:latin typeface="Arial" panose="020B0604020202020204" pitchFamily="34" charset="0"/>
                <a:cs typeface="Arial" panose="020B0604020202020204" pitchFamily="34" charset="0"/>
              </a:rPr>
              <a:t> Readability Test Tool</a:t>
            </a:r>
          </a:p>
          <a:p>
            <a:pPr lvl="0"/>
            <a:r>
              <a:rPr lang="en-US" sz="2800" dirty="0">
                <a:solidFill>
                  <a:schemeClr val="bg1"/>
                </a:solidFill>
                <a:latin typeface="Arial" panose="020B0604020202020204" pitchFamily="34" charset="0"/>
                <a:cs typeface="Arial" panose="020B0604020202020204" pitchFamily="34" charset="0"/>
              </a:rPr>
              <a:t>Start with low-cost or free tools and when paid tools are necessary, explore what options are within your budget</a:t>
            </a:r>
          </a:p>
        </p:txBody>
      </p:sp>
      <p:sp>
        <p:nvSpPr>
          <p:cNvPr id="2" name="Footer Placeholder 1">
            <a:extLst>
              <a:ext uri="{FF2B5EF4-FFF2-40B4-BE49-F238E27FC236}">
                <a16:creationId xmlns:a16="http://schemas.microsoft.com/office/drawing/2014/main" id="{770B8D37-B2FE-5F8E-FEC3-59B66370523C}"/>
              </a:ext>
            </a:extLst>
          </p:cNvPr>
          <p:cNvSpPr>
            <a:spLocks noGrp="1"/>
          </p:cNvSpPr>
          <p:nvPr>
            <p:ph type="ftr" sz="quarter" idx="10"/>
          </p:nvPr>
        </p:nvSpPr>
        <p:spPr/>
        <p:txBody>
          <a:bodyPr/>
          <a:lstStyle/>
          <a:p>
            <a:r>
              <a:rPr lang="en-US"/>
              <a:t>IDEA11y | Context Creative</a:t>
            </a:r>
            <a:endParaRPr lang="en-US" dirty="0"/>
          </a:p>
        </p:txBody>
      </p:sp>
      <p:sp>
        <p:nvSpPr>
          <p:cNvPr id="4" name="Slide Number Placeholder 3">
            <a:extLst>
              <a:ext uri="{FF2B5EF4-FFF2-40B4-BE49-F238E27FC236}">
                <a16:creationId xmlns:a16="http://schemas.microsoft.com/office/drawing/2014/main" id="{79E05602-B0BE-AD44-41EB-89D008E92FCD}"/>
              </a:ext>
            </a:extLst>
          </p:cNvPr>
          <p:cNvSpPr>
            <a:spLocks noGrp="1"/>
          </p:cNvSpPr>
          <p:nvPr>
            <p:ph type="sldNum" sz="quarter" idx="11"/>
          </p:nvPr>
        </p:nvSpPr>
        <p:spPr/>
        <p:txBody>
          <a:bodyPr/>
          <a:lstStyle/>
          <a:p>
            <a:fld id="{2A013F82-EE5E-44EE-A61D-E31C6657F26F}" type="slidenum">
              <a:rPr lang="en-US" smtClean="0"/>
              <a:pPr/>
              <a:t>29</a:t>
            </a:fld>
            <a:endParaRPr lang="en-US" dirty="0"/>
          </a:p>
        </p:txBody>
      </p:sp>
    </p:spTree>
    <p:extLst>
      <p:ext uri="{BB962C8B-B14F-4D97-AF65-F5344CB8AC3E}">
        <p14:creationId xmlns:p14="http://schemas.microsoft.com/office/powerpoint/2010/main" val="4224878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dirty="0">
                <a:solidFill>
                  <a:schemeClr val="bg1"/>
                </a:solidFill>
                <a:latin typeface="Arial" panose="020B0604020202020204" pitchFamily="34" charset="0"/>
                <a:cs typeface="Arial" panose="020B0604020202020204" pitchFamily="34" charset="0"/>
              </a:rPr>
              <a:t>Context Creative: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A brief introduction</a:t>
            </a:r>
          </a:p>
        </p:txBody>
      </p:sp>
      <p:pic>
        <p:nvPicPr>
          <p:cNvPr id="6" name="Picture Placeholder 5">
            <a:extLst>
              <a:ext uri="{FF2B5EF4-FFF2-40B4-BE49-F238E27FC236}">
                <a16:creationId xmlns:a16="http://schemas.microsoft.com/office/drawing/2014/main" id="{7ABF5995-28B7-27D9-1259-5076247AA78C}"/>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8904" t="-83" r="-8904" b="-83"/>
          <a:stretch/>
        </p:blipFill>
        <p:spPr>
          <a:xfrm>
            <a:off x="6058188" y="834419"/>
            <a:ext cx="5384078" cy="4579561"/>
          </a:xfrm>
        </p:spPr>
      </p:pic>
      <p:sp>
        <p:nvSpPr>
          <p:cNvPr id="8" name="Footer Placeholder 7">
            <a:extLst>
              <a:ext uri="{FF2B5EF4-FFF2-40B4-BE49-F238E27FC236}">
                <a16:creationId xmlns:a16="http://schemas.microsoft.com/office/drawing/2014/main" id="{7E8D9884-7119-1A22-B234-F1AEBD5066C9}"/>
              </a:ext>
            </a:extLst>
          </p:cNvPr>
          <p:cNvSpPr>
            <a:spLocks noGrp="1"/>
          </p:cNvSpPr>
          <p:nvPr>
            <p:ph type="ftr" sz="quarter" idx="10"/>
          </p:nvPr>
        </p:nvSpPr>
        <p:spPr/>
        <p:txBody>
          <a:bodyPr/>
          <a:lstStyle/>
          <a:p>
            <a:r>
              <a:rPr lang="en-US"/>
              <a:t>IDEA11y | Context Creative</a:t>
            </a:r>
            <a:endParaRPr lang="en-US" dirty="0"/>
          </a:p>
        </p:txBody>
      </p:sp>
      <p:sp>
        <p:nvSpPr>
          <p:cNvPr id="9" name="Slide Number Placeholder 8">
            <a:extLst>
              <a:ext uri="{FF2B5EF4-FFF2-40B4-BE49-F238E27FC236}">
                <a16:creationId xmlns:a16="http://schemas.microsoft.com/office/drawing/2014/main" id="{25C745DE-3F14-962A-3990-346C2A0375F5}"/>
              </a:ext>
            </a:extLst>
          </p:cNvPr>
          <p:cNvSpPr>
            <a:spLocks noGrp="1"/>
          </p:cNvSpPr>
          <p:nvPr>
            <p:ph type="sldNum" sz="quarter" idx="11"/>
          </p:nvPr>
        </p:nvSpPr>
        <p:spPr/>
        <p:txBody>
          <a:bodyPr/>
          <a:lstStyle/>
          <a:p>
            <a:fld id="{2A013F82-EE5E-44EE-A61D-E31C6657F26F}" type="slidenum">
              <a:rPr lang="en-US" smtClean="0"/>
              <a:pPr/>
              <a:t>3</a:t>
            </a:fld>
            <a:endParaRPr lang="en-US" dirty="0"/>
          </a:p>
        </p:txBody>
      </p:sp>
    </p:spTree>
    <p:extLst>
      <p:ext uri="{BB962C8B-B14F-4D97-AF65-F5344CB8AC3E}">
        <p14:creationId xmlns:p14="http://schemas.microsoft.com/office/powerpoint/2010/main" val="2376080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Tools we </a:t>
            </a:r>
            <a:r>
              <a:rPr lang="en-US" dirty="0">
                <a:latin typeface="Arial" panose="020B0604020202020204" pitchFamily="34" charset="0"/>
                <a:cs typeface="Arial" panose="020B0604020202020204" pitchFamily="34" charset="0"/>
              </a:rPr>
              <a:t>use (3)</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CF079ED-88E1-654C-A08F-77A7B0FA40FF}"/>
              </a:ext>
            </a:extLst>
          </p:cNvPr>
          <p:cNvSpPr>
            <a:spLocks noGrp="1"/>
          </p:cNvSpPr>
          <p:nvPr>
            <p:ph idx="1"/>
          </p:nvPr>
        </p:nvSpPr>
        <p:spPr/>
        <p:txBody>
          <a:bodyPr>
            <a:normAutofit/>
          </a:bodyPr>
          <a:lstStyle/>
          <a:p>
            <a:pPr marL="0" lvl="0" indent="0">
              <a:buNone/>
            </a:pPr>
            <a:r>
              <a:rPr lang="en-US" sz="2800" dirty="0">
                <a:solidFill>
                  <a:schemeClr val="bg1"/>
                </a:solidFill>
                <a:latin typeface="Arial" panose="020B0604020202020204" pitchFamily="34" charset="0"/>
                <a:cs typeface="Arial" panose="020B0604020202020204" pitchFamily="34" charset="0"/>
              </a:rPr>
              <a:t>News resources</a:t>
            </a:r>
          </a:p>
          <a:p>
            <a:pPr lvl="0"/>
            <a:r>
              <a:rPr lang="en-US" sz="2800" dirty="0">
                <a:solidFill>
                  <a:schemeClr val="bg1"/>
                </a:solidFill>
                <a:latin typeface="Arial" panose="020B0604020202020204" pitchFamily="34" charset="0"/>
                <a:cs typeface="Arial" panose="020B0604020202020204" pitchFamily="34" charset="0"/>
              </a:rPr>
              <a:t>Online newsletters to stay current in accessibility news and tech:</a:t>
            </a:r>
          </a:p>
          <a:p>
            <a:pPr lvl="0"/>
            <a:r>
              <a:rPr lang="en-US" sz="2800" dirty="0" err="1">
                <a:solidFill>
                  <a:schemeClr val="bg1"/>
                </a:solidFill>
                <a:latin typeface="Arial" panose="020B0604020202020204" pitchFamily="34" charset="0"/>
                <a:cs typeface="Arial" panose="020B0604020202020204" pitchFamily="34" charset="0"/>
              </a:rPr>
              <a:t>WebAIM</a:t>
            </a:r>
            <a:r>
              <a:rPr lang="en-US" sz="2800" dirty="0">
                <a:solidFill>
                  <a:schemeClr val="bg1"/>
                </a:solidFill>
                <a:latin typeface="Arial" panose="020B0604020202020204" pitchFamily="34" charset="0"/>
                <a:cs typeface="Arial" panose="020B0604020202020204" pitchFamily="34" charset="0"/>
              </a:rPr>
              <a:t> Web Accessibility E-mail Discussion List –  </a:t>
            </a:r>
            <a:r>
              <a:rPr lang="en-US" sz="2800" dirty="0" err="1">
                <a:solidFill>
                  <a:schemeClr val="bg1"/>
                </a:solidFill>
                <a:latin typeface="Arial" panose="020B0604020202020204" pitchFamily="34" charset="0"/>
                <a:cs typeface="Arial" panose="020B0604020202020204" pitchFamily="34" charset="0"/>
                <a:hlinkClick r:id="rId3"/>
              </a:rPr>
              <a:t>webaim.org</a:t>
            </a:r>
            <a:r>
              <a:rPr lang="en-US" sz="2800" dirty="0">
                <a:solidFill>
                  <a:schemeClr val="bg1"/>
                </a:solidFill>
                <a:latin typeface="Arial" panose="020B0604020202020204" pitchFamily="34" charset="0"/>
                <a:cs typeface="Arial" panose="020B0604020202020204" pitchFamily="34" charset="0"/>
                <a:hlinkClick r:id="rId3"/>
              </a:rPr>
              <a:t>/discussion</a:t>
            </a:r>
            <a:endParaRPr lang="en-US" sz="2800" dirty="0">
              <a:solidFill>
                <a:schemeClr val="bg1"/>
              </a:solidFill>
              <a:latin typeface="Arial" panose="020B0604020202020204" pitchFamily="34" charset="0"/>
              <a:cs typeface="Arial" panose="020B0604020202020204" pitchFamily="34" charset="0"/>
            </a:endParaRPr>
          </a:p>
          <a:p>
            <a:pPr lvl="0"/>
            <a:r>
              <a:rPr lang="en-US" sz="2800" dirty="0">
                <a:solidFill>
                  <a:schemeClr val="bg1"/>
                </a:solidFill>
                <a:latin typeface="Arial" panose="020B0604020202020204" pitchFamily="34" charset="0"/>
                <a:cs typeface="Arial" panose="020B0604020202020204" pitchFamily="34" charset="0"/>
              </a:rPr>
              <a:t>A11y Weekly –  </a:t>
            </a:r>
            <a:r>
              <a:rPr lang="en-US" sz="2800" dirty="0">
                <a:solidFill>
                  <a:schemeClr val="bg1"/>
                </a:solidFill>
                <a:latin typeface="Arial" panose="020B0604020202020204" pitchFamily="34" charset="0"/>
                <a:cs typeface="Arial" panose="020B0604020202020204" pitchFamily="34" charset="0"/>
                <a:hlinkClick r:id="rId4"/>
              </a:rPr>
              <a:t>a11yweekly.com</a:t>
            </a:r>
            <a:endParaRPr lang="en-US" sz="2800" dirty="0">
              <a:solidFill>
                <a:schemeClr val="bg1"/>
              </a:solidFill>
              <a:latin typeface="Arial" panose="020B0604020202020204" pitchFamily="34" charset="0"/>
              <a:cs typeface="Arial" panose="020B0604020202020204" pitchFamily="34" charset="0"/>
            </a:endParaRPr>
          </a:p>
          <a:p>
            <a:pPr lvl="0"/>
            <a:r>
              <a:rPr lang="en-US" sz="2800" dirty="0">
                <a:solidFill>
                  <a:schemeClr val="bg1"/>
                </a:solidFill>
                <a:latin typeface="Arial" panose="020B0604020202020204" pitchFamily="34" charset="0"/>
                <a:cs typeface="Arial" panose="020B0604020202020204" pitchFamily="34" charset="0"/>
              </a:rPr>
              <a:t>AODA Toolbox Newsletter – </a:t>
            </a:r>
            <a:r>
              <a:rPr lang="en-US" sz="2800" dirty="0" err="1">
                <a:solidFill>
                  <a:schemeClr val="bg1"/>
                </a:solidFill>
                <a:latin typeface="Arial" panose="020B0604020202020204" pitchFamily="34" charset="0"/>
                <a:cs typeface="Arial" panose="020B0604020202020204" pitchFamily="34" charset="0"/>
                <a:hlinkClick r:id="rId5"/>
              </a:rPr>
              <a:t>aoda.ca</a:t>
            </a:r>
            <a:r>
              <a:rPr lang="en-US" sz="2800" dirty="0">
                <a:solidFill>
                  <a:schemeClr val="bg1"/>
                </a:solidFill>
                <a:latin typeface="Arial" panose="020B0604020202020204" pitchFamily="34" charset="0"/>
                <a:cs typeface="Arial" panose="020B0604020202020204" pitchFamily="34" charset="0"/>
                <a:hlinkClick r:id="rId5"/>
              </a:rPr>
              <a:t>/newsletter</a:t>
            </a:r>
            <a:endParaRPr lang="en-US" sz="2800" dirty="0">
              <a:solidFill>
                <a:schemeClr val="bg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23F1919E-A75A-C4D0-2D83-1A9B18F999D2}"/>
              </a:ext>
            </a:extLst>
          </p:cNvPr>
          <p:cNvSpPr>
            <a:spLocks noGrp="1"/>
          </p:cNvSpPr>
          <p:nvPr>
            <p:ph type="ftr" sz="quarter" idx="10"/>
          </p:nvPr>
        </p:nvSpPr>
        <p:spPr/>
        <p:txBody>
          <a:bodyPr/>
          <a:lstStyle/>
          <a:p>
            <a:r>
              <a:rPr lang="en-US"/>
              <a:t>IDEA11y | Context Creative</a:t>
            </a:r>
            <a:endParaRPr lang="en-US" dirty="0"/>
          </a:p>
        </p:txBody>
      </p:sp>
      <p:sp>
        <p:nvSpPr>
          <p:cNvPr id="4" name="Slide Number Placeholder 3">
            <a:extLst>
              <a:ext uri="{FF2B5EF4-FFF2-40B4-BE49-F238E27FC236}">
                <a16:creationId xmlns:a16="http://schemas.microsoft.com/office/drawing/2014/main" id="{664B2351-D143-D7D9-C635-9232892080AE}"/>
              </a:ext>
            </a:extLst>
          </p:cNvPr>
          <p:cNvSpPr>
            <a:spLocks noGrp="1"/>
          </p:cNvSpPr>
          <p:nvPr>
            <p:ph type="sldNum" sz="quarter" idx="11"/>
          </p:nvPr>
        </p:nvSpPr>
        <p:spPr/>
        <p:txBody>
          <a:bodyPr/>
          <a:lstStyle/>
          <a:p>
            <a:fld id="{2A013F82-EE5E-44EE-A61D-E31C6657F26F}" type="slidenum">
              <a:rPr lang="en-US" smtClean="0"/>
              <a:pPr/>
              <a:t>30</a:t>
            </a:fld>
            <a:endParaRPr lang="en-US" dirty="0"/>
          </a:p>
        </p:txBody>
      </p:sp>
    </p:spTree>
    <p:extLst>
      <p:ext uri="{BB962C8B-B14F-4D97-AF65-F5344CB8AC3E}">
        <p14:creationId xmlns:p14="http://schemas.microsoft.com/office/powerpoint/2010/main" val="1346210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Where we started vs. now</a:t>
            </a:r>
          </a:p>
        </p:txBody>
      </p:sp>
      <p:sp>
        <p:nvSpPr>
          <p:cNvPr id="3" name="Content Placeholder 2">
            <a:extLst>
              <a:ext uri="{FF2B5EF4-FFF2-40B4-BE49-F238E27FC236}">
                <a16:creationId xmlns:a16="http://schemas.microsoft.com/office/drawing/2014/main" id="{9CF079ED-88E1-654C-A08F-77A7B0FA40FF}"/>
              </a:ext>
            </a:extLst>
          </p:cNvPr>
          <p:cNvSpPr>
            <a:spLocks noGrp="1"/>
          </p:cNvSpPr>
          <p:nvPr>
            <p:ph idx="1"/>
          </p:nvPr>
        </p:nvSpPr>
        <p:spPr/>
        <p:txBody>
          <a:bodyPr>
            <a:normAutofit/>
          </a:bodyPr>
          <a:lstStyle/>
          <a:p>
            <a:pPr lvl="0"/>
            <a:r>
              <a:rPr lang="en-US" sz="2800" dirty="0">
                <a:solidFill>
                  <a:schemeClr val="bg1"/>
                </a:solidFill>
                <a:latin typeface="Arial" panose="020B0604020202020204" pitchFamily="34" charset="0"/>
                <a:cs typeface="Arial" panose="020B0604020202020204" pitchFamily="34" charset="0"/>
              </a:rPr>
              <a:t>Accessibility knowledge limited to a few individuals on a per-case basis</a:t>
            </a:r>
          </a:p>
          <a:p>
            <a:pPr lvl="0"/>
            <a:r>
              <a:rPr lang="en-US" sz="2800" dirty="0">
                <a:solidFill>
                  <a:schemeClr val="bg1"/>
                </a:solidFill>
                <a:latin typeface="Arial" panose="020B0604020202020204" pitchFamily="34" charset="0"/>
                <a:cs typeface="Arial" panose="020B0604020202020204" pitchFamily="34" charset="0"/>
              </a:rPr>
              <a:t>New learnings not always captured, hard to find past info</a:t>
            </a:r>
          </a:p>
          <a:p>
            <a:pPr lvl="0"/>
            <a:r>
              <a:rPr lang="en-US" sz="2800" dirty="0">
                <a:solidFill>
                  <a:schemeClr val="bg1"/>
                </a:solidFill>
                <a:latin typeface="Arial" panose="020B0604020202020204" pitchFamily="34" charset="0"/>
                <a:cs typeface="Arial" panose="020B0604020202020204" pitchFamily="34" charset="0"/>
              </a:rPr>
              <a:t>Basic audits using only automated checkers, some errors were not discovered</a:t>
            </a:r>
          </a:p>
          <a:p>
            <a:pPr lvl="0"/>
            <a:r>
              <a:rPr lang="en-US" sz="2800" dirty="0">
                <a:solidFill>
                  <a:schemeClr val="bg1"/>
                </a:solidFill>
                <a:latin typeface="Arial" panose="020B0604020202020204" pitchFamily="34" charset="0"/>
                <a:cs typeface="Arial" panose="020B0604020202020204" pitchFamily="34" charset="0"/>
              </a:rPr>
              <a:t>Leadership limited to one person who became overwhelmed by other commitments</a:t>
            </a:r>
          </a:p>
          <a:p>
            <a:pPr lvl="0"/>
            <a:r>
              <a:rPr lang="en-US" sz="2800" dirty="0">
                <a:solidFill>
                  <a:schemeClr val="bg1"/>
                </a:solidFill>
                <a:latin typeface="Arial" panose="020B0604020202020204" pitchFamily="34" charset="0"/>
                <a:cs typeface="Arial" panose="020B0604020202020204" pitchFamily="34" charset="0"/>
              </a:rPr>
              <a:t>Limited accessibility considerations and understandings</a:t>
            </a:r>
          </a:p>
        </p:txBody>
      </p:sp>
      <p:sp>
        <p:nvSpPr>
          <p:cNvPr id="2" name="Footer Placeholder 1">
            <a:extLst>
              <a:ext uri="{FF2B5EF4-FFF2-40B4-BE49-F238E27FC236}">
                <a16:creationId xmlns:a16="http://schemas.microsoft.com/office/drawing/2014/main" id="{4CB8342E-60CA-7A43-7CE1-A4FAA6E04910}"/>
              </a:ext>
            </a:extLst>
          </p:cNvPr>
          <p:cNvSpPr>
            <a:spLocks noGrp="1"/>
          </p:cNvSpPr>
          <p:nvPr>
            <p:ph type="ftr" sz="quarter" idx="10"/>
          </p:nvPr>
        </p:nvSpPr>
        <p:spPr/>
        <p:txBody>
          <a:bodyPr/>
          <a:lstStyle/>
          <a:p>
            <a:r>
              <a:rPr lang="en-US"/>
              <a:t>IDEA11y | Context Creative</a:t>
            </a:r>
            <a:endParaRPr lang="en-US" dirty="0"/>
          </a:p>
        </p:txBody>
      </p:sp>
      <p:sp>
        <p:nvSpPr>
          <p:cNvPr id="4" name="Slide Number Placeholder 3">
            <a:extLst>
              <a:ext uri="{FF2B5EF4-FFF2-40B4-BE49-F238E27FC236}">
                <a16:creationId xmlns:a16="http://schemas.microsoft.com/office/drawing/2014/main" id="{ED4592EC-BF7C-A0A5-4253-FE8E7EEC33F0}"/>
              </a:ext>
            </a:extLst>
          </p:cNvPr>
          <p:cNvSpPr>
            <a:spLocks noGrp="1"/>
          </p:cNvSpPr>
          <p:nvPr>
            <p:ph type="sldNum" sz="quarter" idx="11"/>
          </p:nvPr>
        </p:nvSpPr>
        <p:spPr/>
        <p:txBody>
          <a:bodyPr/>
          <a:lstStyle/>
          <a:p>
            <a:fld id="{2A013F82-EE5E-44EE-A61D-E31C6657F26F}" type="slidenum">
              <a:rPr lang="en-US" smtClean="0"/>
              <a:pPr/>
              <a:t>31</a:t>
            </a:fld>
            <a:endParaRPr lang="en-US" dirty="0"/>
          </a:p>
        </p:txBody>
      </p:sp>
    </p:spTree>
    <p:extLst>
      <p:ext uri="{BB962C8B-B14F-4D97-AF65-F5344CB8AC3E}">
        <p14:creationId xmlns:p14="http://schemas.microsoft.com/office/powerpoint/2010/main" val="290652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Where we started vs. </a:t>
            </a:r>
            <a:r>
              <a:rPr lang="en-US" dirty="0">
                <a:latin typeface="Arial" panose="020B0604020202020204" pitchFamily="34" charset="0"/>
                <a:cs typeface="Arial" panose="020B0604020202020204" pitchFamily="34" charset="0"/>
              </a:rPr>
              <a:t>now (2)</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CF079ED-88E1-654C-A08F-77A7B0FA40FF}"/>
              </a:ext>
            </a:extLst>
          </p:cNvPr>
          <p:cNvSpPr>
            <a:spLocks noGrp="1"/>
          </p:cNvSpPr>
          <p:nvPr>
            <p:ph idx="1"/>
          </p:nvPr>
        </p:nvSpPr>
        <p:spPr/>
        <p:txBody>
          <a:bodyPr>
            <a:normAutofit/>
          </a:bodyPr>
          <a:lstStyle/>
          <a:p>
            <a:pPr marL="0" lvl="0" indent="0">
              <a:buNone/>
            </a:pPr>
            <a:r>
              <a:rPr lang="en-US" dirty="0">
                <a:latin typeface="Arial" panose="020B0604020202020204" pitchFamily="34" charset="0"/>
                <a:cs typeface="Arial" panose="020B0604020202020204" pitchFamily="34" charset="0"/>
              </a:rPr>
              <a:t>Accessibility knowledge limited to a few individuals on a per-case basis</a:t>
            </a:r>
          </a:p>
          <a:p>
            <a:r>
              <a:rPr lang="en-US" b="1" dirty="0">
                <a:latin typeface="Arial" panose="020B0604020202020204" pitchFamily="34" charset="0"/>
                <a:cs typeface="Arial" panose="020B0604020202020204" pitchFamily="34" charset="0"/>
              </a:rPr>
              <a:t>Now: </a:t>
            </a:r>
            <a:r>
              <a:rPr lang="en-US" dirty="0">
                <a:latin typeface="Arial" panose="020B0604020202020204" pitchFamily="34" charset="0"/>
                <a:cs typeface="Arial" panose="020B0604020202020204" pitchFamily="34" charset="0"/>
              </a:rPr>
              <a:t>Accessibility is part of onboarding for all new hires &amp; all staff are given training as needed</a:t>
            </a:r>
          </a:p>
          <a:p>
            <a:pPr marL="0" indent="0">
              <a:buNone/>
            </a:pPr>
            <a:r>
              <a:rPr lang="en-US" dirty="0">
                <a:latin typeface="Arial" panose="020B0604020202020204" pitchFamily="34" charset="0"/>
                <a:cs typeface="Arial" panose="020B0604020202020204" pitchFamily="34" charset="0"/>
              </a:rPr>
              <a:t>New learnings were not always captured, hard to find past info</a:t>
            </a:r>
          </a:p>
          <a:p>
            <a:r>
              <a:rPr lang="en-US" b="1" dirty="0">
                <a:latin typeface="Arial" panose="020B0604020202020204" pitchFamily="34" charset="0"/>
                <a:cs typeface="Arial" panose="020B0604020202020204" pitchFamily="34" charset="0"/>
              </a:rPr>
              <a:t>Now: </a:t>
            </a:r>
            <a:r>
              <a:rPr lang="en-US" dirty="0">
                <a:latin typeface="Arial" panose="020B0604020202020204" pitchFamily="34" charset="0"/>
                <a:cs typeface="Arial" panose="020B0604020202020204" pitchFamily="34" charset="0"/>
              </a:rPr>
              <a:t>Accessibility info/tutorials are clearly documented for reference by anyone for any project</a:t>
            </a:r>
          </a:p>
        </p:txBody>
      </p:sp>
      <p:sp>
        <p:nvSpPr>
          <p:cNvPr id="5" name="Footer Placeholder 4">
            <a:extLst>
              <a:ext uri="{FF2B5EF4-FFF2-40B4-BE49-F238E27FC236}">
                <a16:creationId xmlns:a16="http://schemas.microsoft.com/office/drawing/2014/main" id="{9CEDBE8C-FDA9-C4B0-D5DC-8C29E726B3F1}"/>
              </a:ext>
            </a:extLst>
          </p:cNvPr>
          <p:cNvSpPr>
            <a:spLocks noGrp="1"/>
          </p:cNvSpPr>
          <p:nvPr>
            <p:ph type="ftr" sz="quarter" idx="10"/>
          </p:nvPr>
        </p:nvSpPr>
        <p:spPr/>
        <p:txBody>
          <a:bodyPr/>
          <a:lstStyle/>
          <a:p>
            <a:r>
              <a:rPr lang="en-US"/>
              <a:t>IDEA11y | Context Creative</a:t>
            </a:r>
            <a:endParaRPr lang="en-US" dirty="0"/>
          </a:p>
        </p:txBody>
      </p:sp>
      <p:sp>
        <p:nvSpPr>
          <p:cNvPr id="6" name="Slide Number Placeholder 5">
            <a:extLst>
              <a:ext uri="{FF2B5EF4-FFF2-40B4-BE49-F238E27FC236}">
                <a16:creationId xmlns:a16="http://schemas.microsoft.com/office/drawing/2014/main" id="{79DE6103-82EA-F474-CFB2-D43EF3F4E5BE}"/>
              </a:ext>
            </a:extLst>
          </p:cNvPr>
          <p:cNvSpPr>
            <a:spLocks noGrp="1"/>
          </p:cNvSpPr>
          <p:nvPr>
            <p:ph type="sldNum" sz="quarter" idx="11"/>
          </p:nvPr>
        </p:nvSpPr>
        <p:spPr/>
        <p:txBody>
          <a:bodyPr/>
          <a:lstStyle/>
          <a:p>
            <a:fld id="{2A013F82-EE5E-44EE-A61D-E31C6657F26F}" type="slidenum">
              <a:rPr lang="en-US" smtClean="0"/>
              <a:pPr/>
              <a:t>32</a:t>
            </a:fld>
            <a:endParaRPr lang="en-US" dirty="0"/>
          </a:p>
        </p:txBody>
      </p:sp>
    </p:spTree>
    <p:extLst>
      <p:ext uri="{BB962C8B-B14F-4D97-AF65-F5344CB8AC3E}">
        <p14:creationId xmlns:p14="http://schemas.microsoft.com/office/powerpoint/2010/main" val="2297826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Where we started vs. </a:t>
            </a:r>
            <a:r>
              <a:rPr lang="en-US" dirty="0">
                <a:latin typeface="Arial" panose="020B0604020202020204" pitchFamily="34" charset="0"/>
                <a:cs typeface="Arial" panose="020B0604020202020204" pitchFamily="34" charset="0"/>
              </a:rPr>
              <a:t>now (3)</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CF079ED-88E1-654C-A08F-77A7B0FA40FF}"/>
              </a:ext>
            </a:extLst>
          </p:cNvPr>
          <p:cNvSpPr>
            <a:spLocks noGrp="1"/>
          </p:cNvSpPr>
          <p:nvPr>
            <p:ph idx="1"/>
          </p:nvPr>
        </p:nvSpPr>
        <p:spPr/>
        <p:txBody>
          <a:bodyPr>
            <a:normAutofit/>
          </a:bodyPr>
          <a:lstStyle/>
          <a:p>
            <a:pPr marL="0" lvl="0" indent="0">
              <a:buNone/>
            </a:pPr>
            <a:r>
              <a:rPr lang="en-US" dirty="0">
                <a:latin typeface="Arial" panose="020B0604020202020204" pitchFamily="34" charset="0"/>
                <a:cs typeface="Arial" panose="020B0604020202020204" pitchFamily="34" charset="0"/>
              </a:rPr>
              <a:t>Basic audits using only automated checkers, some errors were not discovered</a:t>
            </a:r>
          </a:p>
          <a:p>
            <a:r>
              <a:rPr lang="en-US" b="1" dirty="0">
                <a:latin typeface="Arial" panose="020B0604020202020204" pitchFamily="34" charset="0"/>
                <a:cs typeface="Arial" panose="020B0604020202020204" pitchFamily="34" charset="0"/>
              </a:rPr>
              <a:t>Now: </a:t>
            </a:r>
            <a:r>
              <a:rPr lang="en-US" dirty="0">
                <a:latin typeface="Arial" panose="020B0604020202020204" pitchFamily="34" charset="0"/>
                <a:cs typeface="Arial" panose="020B0604020202020204" pitchFamily="34" charset="0"/>
              </a:rPr>
              <a:t>Audit process starts with automated checkers but uses other tools including assistive tech, with improved error-fixing</a:t>
            </a:r>
          </a:p>
          <a:p>
            <a:pPr marL="0" indent="0">
              <a:buNone/>
            </a:pPr>
            <a:r>
              <a:rPr lang="en-US" dirty="0">
                <a:latin typeface="Arial" panose="020B0604020202020204" pitchFamily="34" charset="0"/>
                <a:cs typeface="Arial" panose="020B0604020202020204" pitchFamily="34" charset="0"/>
              </a:rPr>
              <a:t>Leadership was limited to one person who became overwhelmed by other commitments</a:t>
            </a:r>
          </a:p>
          <a:p>
            <a:r>
              <a:rPr lang="en-US" b="1" dirty="0">
                <a:latin typeface="Arial" panose="020B0604020202020204" pitchFamily="34" charset="0"/>
                <a:cs typeface="Arial" panose="020B0604020202020204" pitchFamily="34" charset="0"/>
              </a:rPr>
              <a:t>Now: </a:t>
            </a:r>
            <a:r>
              <a:rPr lang="en-US" dirty="0">
                <a:latin typeface="Arial" panose="020B0604020202020204" pitchFamily="34" charset="0"/>
                <a:cs typeface="Arial" panose="020B0604020202020204" pitchFamily="34" charset="0"/>
              </a:rPr>
              <a:t>Taskforce now lead by person with fewer client-facing responsibilities and taskforce reps help share the load</a:t>
            </a:r>
          </a:p>
        </p:txBody>
      </p:sp>
      <p:sp>
        <p:nvSpPr>
          <p:cNvPr id="5" name="Footer Placeholder 4">
            <a:extLst>
              <a:ext uri="{FF2B5EF4-FFF2-40B4-BE49-F238E27FC236}">
                <a16:creationId xmlns:a16="http://schemas.microsoft.com/office/drawing/2014/main" id="{C3F67C11-1D42-5BC6-0253-27F68E33E8E3}"/>
              </a:ext>
            </a:extLst>
          </p:cNvPr>
          <p:cNvSpPr>
            <a:spLocks noGrp="1"/>
          </p:cNvSpPr>
          <p:nvPr>
            <p:ph type="ftr" sz="quarter" idx="10"/>
          </p:nvPr>
        </p:nvSpPr>
        <p:spPr/>
        <p:txBody>
          <a:bodyPr/>
          <a:lstStyle/>
          <a:p>
            <a:r>
              <a:rPr lang="en-US"/>
              <a:t>IDEA11y | Context Creative</a:t>
            </a:r>
            <a:endParaRPr lang="en-US" dirty="0"/>
          </a:p>
        </p:txBody>
      </p:sp>
      <p:sp>
        <p:nvSpPr>
          <p:cNvPr id="6" name="Slide Number Placeholder 5">
            <a:extLst>
              <a:ext uri="{FF2B5EF4-FFF2-40B4-BE49-F238E27FC236}">
                <a16:creationId xmlns:a16="http://schemas.microsoft.com/office/drawing/2014/main" id="{864A2042-8209-698A-F160-6E2DEDEE8F02}"/>
              </a:ext>
            </a:extLst>
          </p:cNvPr>
          <p:cNvSpPr>
            <a:spLocks noGrp="1"/>
          </p:cNvSpPr>
          <p:nvPr>
            <p:ph type="sldNum" sz="quarter" idx="11"/>
          </p:nvPr>
        </p:nvSpPr>
        <p:spPr/>
        <p:txBody>
          <a:bodyPr/>
          <a:lstStyle/>
          <a:p>
            <a:fld id="{2A013F82-EE5E-44EE-A61D-E31C6657F26F}" type="slidenum">
              <a:rPr lang="en-US" smtClean="0"/>
              <a:pPr/>
              <a:t>33</a:t>
            </a:fld>
            <a:endParaRPr lang="en-US" dirty="0"/>
          </a:p>
        </p:txBody>
      </p:sp>
    </p:spTree>
    <p:extLst>
      <p:ext uri="{BB962C8B-B14F-4D97-AF65-F5344CB8AC3E}">
        <p14:creationId xmlns:p14="http://schemas.microsoft.com/office/powerpoint/2010/main" val="3569467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Where we started vs. </a:t>
            </a:r>
            <a:r>
              <a:rPr lang="en-US" dirty="0">
                <a:latin typeface="Arial" panose="020B0604020202020204" pitchFamily="34" charset="0"/>
                <a:cs typeface="Arial" panose="020B0604020202020204" pitchFamily="34" charset="0"/>
              </a:rPr>
              <a:t>now (4)</a:t>
            </a:r>
            <a:endParaRPr lang="en-US" dirty="0">
              <a:solidFill>
                <a:schemeClr val="bg1"/>
              </a:solidFill>
              <a:latin typeface="Arial" panose="020B0604020202020204" pitchFamily="34" charset="0"/>
              <a:cs typeface="Arial" panose="020B0604020202020204" pitchFamily="34" charset="0"/>
            </a:endParaRPr>
          </a:p>
        </p:txBody>
      </p:sp>
      <p:sp>
        <p:nvSpPr>
          <p:cNvPr id="11" name="Content Placeholder 10">
            <a:extLst>
              <a:ext uri="{FF2B5EF4-FFF2-40B4-BE49-F238E27FC236}">
                <a16:creationId xmlns:a16="http://schemas.microsoft.com/office/drawing/2014/main" id="{C4F779C5-F1AE-5E37-EE56-40B61733DB4E}"/>
              </a:ext>
            </a:extLst>
          </p:cNvPr>
          <p:cNvSpPr>
            <a:spLocks noGrp="1"/>
          </p:cNvSpPr>
          <p:nvPr>
            <p:ph idx="1"/>
          </p:nvPr>
        </p:nvSpPr>
        <p:spPr/>
        <p:txBody>
          <a:bodyPr>
            <a:normAutofit/>
          </a:bodyPr>
          <a:lstStyle/>
          <a:p>
            <a:pPr marL="0" lvl="0" indent="0">
              <a:buNone/>
            </a:pPr>
            <a:r>
              <a:rPr lang="en-US" dirty="0">
                <a:latin typeface="Arial" panose="020B0604020202020204" pitchFamily="34" charset="0"/>
                <a:cs typeface="Arial" panose="020B0604020202020204" pitchFamily="34" charset="0"/>
              </a:rPr>
              <a:t>Accessibility considerations and understandings were limited</a:t>
            </a:r>
          </a:p>
          <a:p>
            <a:r>
              <a:rPr lang="en-US" b="1" dirty="0">
                <a:latin typeface="Arial" panose="020B0604020202020204" pitchFamily="34" charset="0"/>
                <a:cs typeface="Arial" panose="020B0604020202020204" pitchFamily="34" charset="0"/>
              </a:rPr>
              <a:t>Now: </a:t>
            </a:r>
            <a:r>
              <a:rPr lang="en-US" dirty="0">
                <a:latin typeface="Arial" panose="020B0604020202020204" pitchFamily="34" charset="0"/>
                <a:cs typeface="Arial" panose="020B0604020202020204" pitchFamily="34" charset="0"/>
              </a:rPr>
              <a:t>Accessibility is more robust, multi-faceted and better incorporated throughout our processes</a:t>
            </a:r>
          </a:p>
        </p:txBody>
      </p:sp>
      <p:sp>
        <p:nvSpPr>
          <p:cNvPr id="5" name="Footer Placeholder 4">
            <a:extLst>
              <a:ext uri="{FF2B5EF4-FFF2-40B4-BE49-F238E27FC236}">
                <a16:creationId xmlns:a16="http://schemas.microsoft.com/office/drawing/2014/main" id="{6A5BB2BF-48CB-DEEE-5DC0-32BF4BE1E6D4}"/>
              </a:ext>
            </a:extLst>
          </p:cNvPr>
          <p:cNvSpPr>
            <a:spLocks noGrp="1"/>
          </p:cNvSpPr>
          <p:nvPr>
            <p:ph type="ftr" sz="quarter" idx="10"/>
          </p:nvPr>
        </p:nvSpPr>
        <p:spPr/>
        <p:txBody>
          <a:bodyPr/>
          <a:lstStyle/>
          <a:p>
            <a:r>
              <a:rPr lang="en-US"/>
              <a:t>IDEA11y | Context Creative</a:t>
            </a:r>
            <a:endParaRPr lang="en-US" dirty="0"/>
          </a:p>
        </p:txBody>
      </p:sp>
      <p:sp>
        <p:nvSpPr>
          <p:cNvPr id="9" name="Slide Number Placeholder 8">
            <a:extLst>
              <a:ext uri="{FF2B5EF4-FFF2-40B4-BE49-F238E27FC236}">
                <a16:creationId xmlns:a16="http://schemas.microsoft.com/office/drawing/2014/main" id="{A91A2F77-FD78-C74F-24B5-90B3A6C07864}"/>
              </a:ext>
            </a:extLst>
          </p:cNvPr>
          <p:cNvSpPr>
            <a:spLocks noGrp="1"/>
          </p:cNvSpPr>
          <p:nvPr>
            <p:ph type="sldNum" sz="quarter" idx="11"/>
          </p:nvPr>
        </p:nvSpPr>
        <p:spPr/>
        <p:txBody>
          <a:bodyPr/>
          <a:lstStyle/>
          <a:p>
            <a:fld id="{2A013F82-EE5E-44EE-A61D-E31C6657F26F}" type="slidenum">
              <a:rPr lang="en-US" smtClean="0"/>
              <a:pPr/>
              <a:t>34</a:t>
            </a:fld>
            <a:endParaRPr lang="en-US" dirty="0"/>
          </a:p>
        </p:txBody>
      </p:sp>
    </p:spTree>
    <p:extLst>
      <p:ext uri="{BB962C8B-B14F-4D97-AF65-F5344CB8AC3E}">
        <p14:creationId xmlns:p14="http://schemas.microsoft.com/office/powerpoint/2010/main" val="2148855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Start small, adjust as needed</a:t>
            </a:r>
          </a:p>
        </p:txBody>
      </p:sp>
      <p:sp>
        <p:nvSpPr>
          <p:cNvPr id="14" name="Content Placeholder 13"/>
          <p:cNvSpPr>
            <a:spLocks noGrp="1"/>
          </p:cNvSpPr>
          <p:nvPr>
            <p:ph idx="1"/>
          </p:nvPr>
        </p:nvSpPr>
        <p:spPr/>
        <p:txBody>
          <a:bodyPr>
            <a:normAutofit/>
          </a:bodyPr>
          <a:lstStyle/>
          <a:p>
            <a:pPr lvl="0"/>
            <a:r>
              <a:rPr lang="en-US" dirty="0">
                <a:solidFill>
                  <a:schemeClr val="bg1"/>
                </a:solidFill>
                <a:latin typeface="Arial" panose="020B0604020202020204" pitchFamily="34" charset="0"/>
                <a:cs typeface="Arial" panose="020B0604020202020204" pitchFamily="34" charset="0"/>
              </a:rPr>
              <a:t>“Don’t let the perfect become the enemy of the good”</a:t>
            </a:r>
          </a:p>
          <a:p>
            <a:pPr lvl="0"/>
            <a:r>
              <a:rPr lang="en-US" dirty="0">
                <a:solidFill>
                  <a:schemeClr val="bg1"/>
                </a:solidFill>
                <a:latin typeface="Arial" panose="020B0604020202020204" pitchFamily="34" charset="0"/>
                <a:cs typeface="Arial" panose="020B0604020202020204" pitchFamily="34" charset="0"/>
              </a:rPr>
              <a:t>Recognize existing resources within your organization</a:t>
            </a:r>
          </a:p>
          <a:p>
            <a:pPr lvl="1"/>
            <a:r>
              <a:rPr lang="en-US" dirty="0">
                <a:solidFill>
                  <a:schemeClr val="bg1"/>
                </a:solidFill>
                <a:latin typeface="Arial" panose="020B0604020202020204" pitchFamily="34" charset="0"/>
                <a:cs typeface="Arial" panose="020B0604020202020204" pitchFamily="34" charset="0"/>
              </a:rPr>
              <a:t>Start your own accessibility hub</a:t>
            </a:r>
          </a:p>
          <a:p>
            <a:pPr lvl="1"/>
            <a:r>
              <a:rPr lang="en-US" dirty="0">
                <a:solidFill>
                  <a:schemeClr val="bg1"/>
                </a:solidFill>
                <a:latin typeface="Arial" panose="020B0604020202020204" pitchFamily="34" charset="0"/>
                <a:cs typeface="Arial" panose="020B0604020202020204" pitchFamily="34" charset="0"/>
              </a:rPr>
              <a:t>Start documenting important processes</a:t>
            </a:r>
          </a:p>
        </p:txBody>
      </p:sp>
      <p:sp>
        <p:nvSpPr>
          <p:cNvPr id="2" name="Footer Placeholder 1">
            <a:extLst>
              <a:ext uri="{FF2B5EF4-FFF2-40B4-BE49-F238E27FC236}">
                <a16:creationId xmlns:a16="http://schemas.microsoft.com/office/drawing/2014/main" id="{D64FC387-3310-A9D2-21E8-401E3477CE1A}"/>
              </a:ext>
            </a:extLst>
          </p:cNvPr>
          <p:cNvSpPr>
            <a:spLocks noGrp="1"/>
          </p:cNvSpPr>
          <p:nvPr>
            <p:ph type="ftr" sz="quarter" idx="10"/>
          </p:nvPr>
        </p:nvSpPr>
        <p:spPr/>
        <p:txBody>
          <a:bodyPr/>
          <a:lstStyle/>
          <a:p>
            <a:r>
              <a:rPr lang="en-US"/>
              <a:t>IDEA11y | Context Creative</a:t>
            </a:r>
            <a:endParaRPr lang="en-US" dirty="0"/>
          </a:p>
        </p:txBody>
      </p:sp>
      <p:sp>
        <p:nvSpPr>
          <p:cNvPr id="3" name="Slide Number Placeholder 2">
            <a:extLst>
              <a:ext uri="{FF2B5EF4-FFF2-40B4-BE49-F238E27FC236}">
                <a16:creationId xmlns:a16="http://schemas.microsoft.com/office/drawing/2014/main" id="{805F16BA-6603-47D2-8107-12981750A830}"/>
              </a:ext>
            </a:extLst>
          </p:cNvPr>
          <p:cNvSpPr>
            <a:spLocks noGrp="1"/>
          </p:cNvSpPr>
          <p:nvPr>
            <p:ph type="sldNum" sz="quarter" idx="11"/>
          </p:nvPr>
        </p:nvSpPr>
        <p:spPr/>
        <p:txBody>
          <a:bodyPr/>
          <a:lstStyle/>
          <a:p>
            <a:fld id="{2A013F82-EE5E-44EE-A61D-E31C6657F26F}" type="slidenum">
              <a:rPr lang="en-US" smtClean="0"/>
              <a:pPr/>
              <a:t>35</a:t>
            </a:fld>
            <a:endParaRPr lang="en-US" dirty="0"/>
          </a:p>
        </p:txBody>
      </p:sp>
    </p:spTree>
    <p:extLst>
      <p:ext uri="{BB962C8B-B14F-4D97-AF65-F5344CB8AC3E}">
        <p14:creationId xmlns:p14="http://schemas.microsoft.com/office/powerpoint/2010/main" val="1266041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Start small, adjust as </a:t>
            </a:r>
            <a:r>
              <a:rPr lang="en-US" dirty="0">
                <a:latin typeface="Arial" panose="020B0604020202020204" pitchFamily="34" charset="0"/>
                <a:cs typeface="Arial" panose="020B0604020202020204" pitchFamily="34" charset="0"/>
              </a:rPr>
              <a:t>needed (2)</a:t>
            </a:r>
            <a:endParaRPr lang="en-US" dirty="0">
              <a:solidFill>
                <a:schemeClr val="bg1"/>
              </a:solidFill>
              <a:latin typeface="Arial" panose="020B0604020202020204" pitchFamily="34" charset="0"/>
              <a:cs typeface="Arial" panose="020B0604020202020204" pitchFamily="34" charset="0"/>
            </a:endParaRPr>
          </a:p>
        </p:txBody>
      </p:sp>
      <p:sp>
        <p:nvSpPr>
          <p:cNvPr id="14" name="Content Placeholder 13"/>
          <p:cNvSpPr>
            <a:spLocks noGrp="1"/>
          </p:cNvSpPr>
          <p:nvPr>
            <p:ph idx="1"/>
          </p:nvPr>
        </p:nvSpPr>
        <p:spPr/>
        <p:txBody>
          <a:bodyPr>
            <a:normAutofit/>
          </a:bodyPr>
          <a:lstStyle/>
          <a:p>
            <a:pPr lvl="0"/>
            <a:r>
              <a:rPr lang="en-US" dirty="0">
                <a:solidFill>
                  <a:schemeClr val="bg1"/>
                </a:solidFill>
                <a:latin typeface="Arial" panose="020B0604020202020204" pitchFamily="34" charset="0"/>
                <a:cs typeface="Arial" panose="020B0604020202020204" pitchFamily="34" charset="0"/>
              </a:rPr>
              <a:t>Look for relevant experts from the accessibility community</a:t>
            </a:r>
          </a:p>
          <a:p>
            <a:pPr lvl="0"/>
            <a:r>
              <a:rPr lang="en-US" dirty="0">
                <a:solidFill>
                  <a:schemeClr val="bg1"/>
                </a:solidFill>
                <a:latin typeface="Arial" panose="020B0604020202020204" pitchFamily="34" charset="0"/>
                <a:cs typeface="Arial" panose="020B0604020202020204" pitchFamily="34" charset="0"/>
              </a:rPr>
              <a:t>Explore options for adding accessibility tools</a:t>
            </a:r>
          </a:p>
        </p:txBody>
      </p:sp>
      <p:sp>
        <p:nvSpPr>
          <p:cNvPr id="2" name="Footer Placeholder 1">
            <a:extLst>
              <a:ext uri="{FF2B5EF4-FFF2-40B4-BE49-F238E27FC236}">
                <a16:creationId xmlns:a16="http://schemas.microsoft.com/office/drawing/2014/main" id="{E8558B5D-1878-0D37-7D7D-BF4DAF9A7EF3}"/>
              </a:ext>
            </a:extLst>
          </p:cNvPr>
          <p:cNvSpPr>
            <a:spLocks noGrp="1"/>
          </p:cNvSpPr>
          <p:nvPr>
            <p:ph type="ftr" sz="quarter" idx="10"/>
          </p:nvPr>
        </p:nvSpPr>
        <p:spPr/>
        <p:txBody>
          <a:bodyPr/>
          <a:lstStyle/>
          <a:p>
            <a:r>
              <a:rPr lang="en-US"/>
              <a:t>IDEA11y | Context Creative</a:t>
            </a:r>
            <a:endParaRPr lang="en-US" dirty="0"/>
          </a:p>
        </p:txBody>
      </p:sp>
      <p:sp>
        <p:nvSpPr>
          <p:cNvPr id="3" name="Slide Number Placeholder 2">
            <a:extLst>
              <a:ext uri="{FF2B5EF4-FFF2-40B4-BE49-F238E27FC236}">
                <a16:creationId xmlns:a16="http://schemas.microsoft.com/office/drawing/2014/main" id="{D4D19254-55EF-E9BA-08B8-D36D410D60B5}"/>
              </a:ext>
            </a:extLst>
          </p:cNvPr>
          <p:cNvSpPr>
            <a:spLocks noGrp="1"/>
          </p:cNvSpPr>
          <p:nvPr>
            <p:ph type="sldNum" sz="quarter" idx="11"/>
          </p:nvPr>
        </p:nvSpPr>
        <p:spPr/>
        <p:txBody>
          <a:bodyPr/>
          <a:lstStyle/>
          <a:p>
            <a:fld id="{2A013F82-EE5E-44EE-A61D-E31C6657F26F}" type="slidenum">
              <a:rPr lang="en-US" smtClean="0"/>
              <a:pPr/>
              <a:t>36</a:t>
            </a:fld>
            <a:endParaRPr lang="en-US" dirty="0"/>
          </a:p>
        </p:txBody>
      </p:sp>
    </p:spTree>
    <p:extLst>
      <p:ext uri="{BB962C8B-B14F-4D97-AF65-F5344CB8AC3E}">
        <p14:creationId xmlns:p14="http://schemas.microsoft.com/office/powerpoint/2010/main" val="816472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Start small, adjust as </a:t>
            </a:r>
            <a:r>
              <a:rPr lang="en-US" dirty="0">
                <a:latin typeface="Arial" panose="020B0604020202020204" pitchFamily="34" charset="0"/>
                <a:cs typeface="Arial" panose="020B0604020202020204" pitchFamily="34" charset="0"/>
              </a:rPr>
              <a:t>needed (3)</a:t>
            </a:r>
            <a:endParaRPr lang="en-US" dirty="0">
              <a:solidFill>
                <a:schemeClr val="bg1"/>
              </a:solidFill>
              <a:latin typeface="Arial" panose="020B0604020202020204" pitchFamily="34" charset="0"/>
              <a:cs typeface="Arial" panose="020B0604020202020204" pitchFamily="34" charset="0"/>
            </a:endParaRPr>
          </a:p>
        </p:txBody>
      </p:sp>
      <p:sp>
        <p:nvSpPr>
          <p:cNvPr id="14" name="Content Placeholder 13"/>
          <p:cNvSpPr>
            <a:spLocks noGrp="1"/>
          </p:cNvSpPr>
          <p:nvPr>
            <p:ph idx="1"/>
          </p:nvPr>
        </p:nvSpPr>
        <p:spPr/>
        <p:txBody>
          <a:bodyPr>
            <a:normAutofit/>
          </a:bodyPr>
          <a:lstStyle/>
          <a:p>
            <a:pPr lvl="0"/>
            <a:r>
              <a:rPr lang="en-US" dirty="0">
                <a:solidFill>
                  <a:schemeClr val="bg1"/>
                </a:solidFill>
                <a:latin typeface="Arial" panose="020B0604020202020204" pitchFamily="34" charset="0"/>
                <a:cs typeface="Arial" panose="020B0604020202020204" pitchFamily="34" charset="0"/>
              </a:rPr>
              <a:t>Find motivated coworkers to lead and inspire</a:t>
            </a:r>
          </a:p>
          <a:p>
            <a:pPr lvl="0"/>
            <a:r>
              <a:rPr lang="en-US" dirty="0">
                <a:solidFill>
                  <a:schemeClr val="bg1"/>
                </a:solidFill>
                <a:latin typeface="Arial" panose="020B0604020202020204" pitchFamily="34" charset="0"/>
                <a:cs typeface="Arial" panose="020B0604020202020204" pitchFamily="34" charset="0"/>
              </a:rPr>
              <a:t>Create a culture of support for questions and learning</a:t>
            </a:r>
          </a:p>
          <a:p>
            <a:pPr lvl="0"/>
            <a:r>
              <a:rPr lang="en-US" dirty="0">
                <a:solidFill>
                  <a:schemeClr val="bg1"/>
                </a:solidFill>
                <a:latin typeface="Arial" panose="020B0604020202020204" pitchFamily="34" charset="0"/>
                <a:cs typeface="Arial" panose="020B0604020202020204" pitchFamily="34" charset="0"/>
              </a:rPr>
              <a:t>Consider how you will manage client/stakeholder expectations</a:t>
            </a:r>
          </a:p>
          <a:p>
            <a:pPr lvl="0"/>
            <a:r>
              <a:rPr lang="en-US" dirty="0">
                <a:solidFill>
                  <a:schemeClr val="bg1"/>
                </a:solidFill>
                <a:latin typeface="Arial" panose="020B0604020202020204" pitchFamily="34" charset="0"/>
                <a:cs typeface="Arial" panose="020B0604020202020204" pitchFamily="34" charset="0"/>
              </a:rPr>
              <a:t>You can do it!!</a:t>
            </a:r>
          </a:p>
          <a:p>
            <a:pPr lvl="0"/>
            <a:endParaRPr lang="en-US" dirty="0">
              <a:solidFill>
                <a:schemeClr val="bg1"/>
              </a:solidFill>
              <a:latin typeface="Arial" panose="020B0604020202020204" pitchFamily="34" charset="0"/>
              <a:cs typeface="Arial" panose="020B0604020202020204" pitchFamily="34" charset="0"/>
            </a:endParaRPr>
          </a:p>
          <a:p>
            <a:pPr lvl="0"/>
            <a:endParaRPr lang="en-US" dirty="0">
              <a:solidFill>
                <a:schemeClr val="bg1"/>
              </a:solidFill>
              <a:latin typeface="Arial" panose="020B0604020202020204" pitchFamily="34" charset="0"/>
              <a:cs typeface="Arial" panose="020B0604020202020204" pitchFamily="34" charset="0"/>
            </a:endParaRPr>
          </a:p>
          <a:p>
            <a:pPr lvl="0"/>
            <a:endParaRPr lang="en-US" dirty="0">
              <a:solidFill>
                <a:schemeClr val="bg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03553634-479F-DFF9-2E5C-7EE5956263F1}"/>
              </a:ext>
            </a:extLst>
          </p:cNvPr>
          <p:cNvSpPr>
            <a:spLocks noGrp="1"/>
          </p:cNvSpPr>
          <p:nvPr>
            <p:ph type="ftr" sz="quarter" idx="10"/>
          </p:nvPr>
        </p:nvSpPr>
        <p:spPr/>
        <p:txBody>
          <a:bodyPr/>
          <a:lstStyle/>
          <a:p>
            <a:r>
              <a:rPr lang="en-US"/>
              <a:t>IDEA11y | Context Creative</a:t>
            </a:r>
            <a:endParaRPr lang="en-US" dirty="0"/>
          </a:p>
        </p:txBody>
      </p:sp>
      <p:sp>
        <p:nvSpPr>
          <p:cNvPr id="3" name="Slide Number Placeholder 2">
            <a:extLst>
              <a:ext uri="{FF2B5EF4-FFF2-40B4-BE49-F238E27FC236}">
                <a16:creationId xmlns:a16="http://schemas.microsoft.com/office/drawing/2014/main" id="{DFE3BE3F-36D4-76A4-C28F-5BA51D1766BB}"/>
              </a:ext>
            </a:extLst>
          </p:cNvPr>
          <p:cNvSpPr>
            <a:spLocks noGrp="1"/>
          </p:cNvSpPr>
          <p:nvPr>
            <p:ph type="sldNum" sz="quarter" idx="11"/>
          </p:nvPr>
        </p:nvSpPr>
        <p:spPr/>
        <p:txBody>
          <a:bodyPr/>
          <a:lstStyle/>
          <a:p>
            <a:fld id="{2A013F82-EE5E-44EE-A61D-E31C6657F26F}" type="slidenum">
              <a:rPr lang="en-US" smtClean="0"/>
              <a:pPr/>
              <a:t>37</a:t>
            </a:fld>
            <a:endParaRPr lang="en-US" dirty="0"/>
          </a:p>
        </p:txBody>
      </p:sp>
    </p:spTree>
    <p:extLst>
      <p:ext uri="{BB962C8B-B14F-4D97-AF65-F5344CB8AC3E}">
        <p14:creationId xmlns:p14="http://schemas.microsoft.com/office/powerpoint/2010/main" val="337320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Thank you! Questions?</a:t>
            </a:r>
          </a:p>
        </p:txBody>
      </p:sp>
      <p:sp>
        <p:nvSpPr>
          <p:cNvPr id="14" name="Content Placeholder 13"/>
          <p:cNvSpPr>
            <a:spLocks noGrp="1"/>
          </p:cNvSpPr>
          <p:nvPr>
            <p:ph idx="1"/>
          </p:nvPr>
        </p:nvSpPr>
        <p:spPr/>
        <p:txBody>
          <a:bodyPr>
            <a:normAutofit/>
          </a:bodyPr>
          <a:lstStyle/>
          <a:p>
            <a:pPr marL="0" lvl="0" indent="0">
              <a:buNone/>
            </a:pPr>
            <a:r>
              <a:rPr lang="en-US" dirty="0" err="1">
                <a:solidFill>
                  <a:schemeClr val="bg1"/>
                </a:solidFill>
                <a:latin typeface="Arial" panose="020B0604020202020204" pitchFamily="34" charset="0"/>
                <a:cs typeface="Arial" panose="020B0604020202020204" pitchFamily="34" charset="0"/>
                <a:hlinkClick r:id="rId3"/>
              </a:rPr>
              <a:t>contextcreative.com</a:t>
            </a:r>
            <a:endParaRPr lang="en-US" dirty="0">
              <a:solidFill>
                <a:schemeClr val="bg1"/>
              </a:solidFill>
              <a:latin typeface="Arial" panose="020B0604020202020204" pitchFamily="34" charset="0"/>
              <a:cs typeface="Arial" panose="020B0604020202020204" pitchFamily="34" charset="0"/>
            </a:endParaRPr>
          </a:p>
          <a:p>
            <a:pPr marL="0" lvl="0" indent="0">
              <a:buNone/>
            </a:pPr>
            <a:r>
              <a:rPr lang="en-US" dirty="0">
                <a:solidFill>
                  <a:schemeClr val="bg1"/>
                </a:solidFill>
                <a:latin typeface="Arial" panose="020B0604020202020204" pitchFamily="34" charset="0"/>
                <a:cs typeface="Arial" panose="020B0604020202020204" pitchFamily="34" charset="0"/>
                <a:hlinkClick r:id="rId4"/>
              </a:rPr>
              <a:t>info@contextcreative.com</a:t>
            </a:r>
            <a:endParaRPr lang="en-US" dirty="0">
              <a:solidFill>
                <a:schemeClr val="bg1"/>
              </a:solidFill>
              <a:latin typeface="Arial" panose="020B0604020202020204" pitchFamily="34" charset="0"/>
              <a:cs typeface="Arial" panose="020B0604020202020204" pitchFamily="34" charset="0"/>
            </a:endParaRPr>
          </a:p>
        </p:txBody>
      </p:sp>
      <p:pic>
        <p:nvPicPr>
          <p:cNvPr id="7" name="Picture Placeholder 6" descr="Screenshot of the Context Creative homepage, which reads: &quot;Every challenge needs context. We make meaningful connections to solve real-world challenges and drive positive change through design and communications.&quot;">
            <a:extLst>
              <a:ext uri="{FF2B5EF4-FFF2-40B4-BE49-F238E27FC236}">
                <a16:creationId xmlns:a16="http://schemas.microsoft.com/office/drawing/2014/main" id="{98A073E2-E600-5B98-F8DE-0C59CEF11ADC}"/>
              </a:ext>
            </a:extLst>
          </p:cNvPr>
          <p:cNvPicPr>
            <a:picLocks noGrp="1" noChangeAspect="1"/>
          </p:cNvPicPr>
          <p:nvPr>
            <p:ph type="pic" sz="quarter" idx="12"/>
          </p:nvPr>
        </p:nvPicPr>
        <p:blipFill rotWithShape="1">
          <a:blip r:embed="rId5">
            <a:extLst>
              <a:ext uri="{28A0092B-C50C-407E-A947-70E740481C1C}">
                <a14:useLocalDpi xmlns:a14="http://schemas.microsoft.com/office/drawing/2010/main" val="0"/>
              </a:ext>
            </a:extLst>
          </a:blip>
          <a:srcRect t="-3778" b="-5647"/>
          <a:stretch/>
        </p:blipFill>
        <p:spPr>
          <a:xfrm>
            <a:off x="5418000" y="589416"/>
            <a:ext cx="6781802" cy="4974772"/>
          </a:xfrm>
        </p:spPr>
      </p:pic>
      <p:sp>
        <p:nvSpPr>
          <p:cNvPr id="2" name="Footer Placeholder 1">
            <a:extLst>
              <a:ext uri="{FF2B5EF4-FFF2-40B4-BE49-F238E27FC236}">
                <a16:creationId xmlns:a16="http://schemas.microsoft.com/office/drawing/2014/main" id="{A955C3AD-C3EE-F6D1-BDE2-15CCA653CA70}"/>
              </a:ext>
            </a:extLst>
          </p:cNvPr>
          <p:cNvSpPr>
            <a:spLocks noGrp="1"/>
          </p:cNvSpPr>
          <p:nvPr>
            <p:ph type="ftr" sz="quarter" idx="10"/>
          </p:nvPr>
        </p:nvSpPr>
        <p:spPr/>
        <p:txBody>
          <a:bodyPr/>
          <a:lstStyle/>
          <a:p>
            <a:r>
              <a:rPr lang="en-US"/>
              <a:t>IDEA11y | Context Creative</a:t>
            </a:r>
            <a:endParaRPr lang="en-US" dirty="0"/>
          </a:p>
        </p:txBody>
      </p:sp>
      <p:sp>
        <p:nvSpPr>
          <p:cNvPr id="3" name="Slide Number Placeholder 2">
            <a:extLst>
              <a:ext uri="{FF2B5EF4-FFF2-40B4-BE49-F238E27FC236}">
                <a16:creationId xmlns:a16="http://schemas.microsoft.com/office/drawing/2014/main" id="{FE0EDC29-A675-1E3F-E1EB-96D783A73873}"/>
              </a:ext>
            </a:extLst>
          </p:cNvPr>
          <p:cNvSpPr>
            <a:spLocks noGrp="1"/>
          </p:cNvSpPr>
          <p:nvPr>
            <p:ph type="sldNum" sz="quarter" idx="11"/>
          </p:nvPr>
        </p:nvSpPr>
        <p:spPr/>
        <p:txBody>
          <a:bodyPr/>
          <a:lstStyle/>
          <a:p>
            <a:fld id="{2A013F82-EE5E-44EE-A61D-E31C6657F26F}" type="slidenum">
              <a:rPr lang="en-US" smtClean="0"/>
              <a:pPr/>
              <a:t>38</a:t>
            </a:fld>
            <a:endParaRPr lang="en-US" dirty="0"/>
          </a:p>
        </p:txBody>
      </p:sp>
    </p:spTree>
    <p:extLst>
      <p:ext uri="{BB962C8B-B14F-4D97-AF65-F5344CB8AC3E}">
        <p14:creationId xmlns:p14="http://schemas.microsoft.com/office/powerpoint/2010/main" val="3915624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Quick facts</a:t>
            </a:r>
          </a:p>
        </p:txBody>
      </p:sp>
      <p:sp>
        <p:nvSpPr>
          <p:cNvPr id="3" name="Content Placeholder 2">
            <a:extLst>
              <a:ext uri="{FF2B5EF4-FFF2-40B4-BE49-F238E27FC236}">
                <a16:creationId xmlns:a16="http://schemas.microsoft.com/office/drawing/2014/main" id="{9CF079ED-88E1-654C-A08F-77A7B0FA40FF}"/>
              </a:ext>
            </a:extLst>
          </p:cNvPr>
          <p:cNvSpPr>
            <a:spLocks noGrp="1"/>
          </p:cNvSpPr>
          <p:nvPr>
            <p:ph idx="1"/>
          </p:nvPr>
        </p:nvSpPr>
        <p:spPr/>
        <p:txBody>
          <a:bodyPr>
            <a:normAutofit/>
          </a:bodyPr>
          <a:lstStyle/>
          <a:p>
            <a:pPr lvl="0"/>
            <a:r>
              <a:rPr lang="en-US" sz="2800" dirty="0">
                <a:solidFill>
                  <a:schemeClr val="bg1"/>
                </a:solidFill>
                <a:latin typeface="Arial" panose="020B0604020202020204" pitchFamily="34" charset="0"/>
                <a:cs typeface="Arial" panose="020B0604020202020204" pitchFamily="34" charset="0"/>
              </a:rPr>
              <a:t>Award-winning Toronto-based creative agency established in 2001</a:t>
            </a:r>
          </a:p>
          <a:p>
            <a:pPr lvl="0"/>
            <a:r>
              <a:rPr lang="en-US" sz="2800" dirty="0">
                <a:solidFill>
                  <a:schemeClr val="bg1"/>
                </a:solidFill>
                <a:latin typeface="Arial" panose="020B0604020202020204" pitchFamily="34" charset="0"/>
                <a:cs typeface="Arial" panose="020B0604020202020204" pitchFamily="34" charset="0"/>
              </a:rPr>
              <a:t>Two active Principals, 32 full-time staff</a:t>
            </a:r>
          </a:p>
          <a:p>
            <a:pPr lvl="0"/>
            <a:r>
              <a:rPr lang="en-US" sz="2800" dirty="0">
                <a:solidFill>
                  <a:schemeClr val="bg1"/>
                </a:solidFill>
                <a:latin typeface="Arial" panose="020B0604020202020204" pitchFamily="34" charset="0"/>
                <a:cs typeface="Arial" panose="020B0604020202020204" pitchFamily="34" charset="0"/>
              </a:rPr>
              <a:t>Full service from strategy to execution</a:t>
            </a:r>
          </a:p>
          <a:p>
            <a:pPr lvl="0"/>
            <a:endParaRPr lang="en-US" sz="2800" dirty="0">
              <a:solidFill>
                <a:schemeClr val="bg1"/>
              </a:solidFill>
              <a:latin typeface="Arial" panose="020B0604020202020204" pitchFamily="34" charset="0"/>
              <a:cs typeface="Arial" panose="020B0604020202020204" pitchFamily="34" charset="0"/>
            </a:endParaRPr>
          </a:p>
        </p:txBody>
      </p:sp>
      <p:pic>
        <p:nvPicPr>
          <p:cNvPr id="9" name="Picture Placeholder 8" descr="A group of designers in an open-concept studio working at computers">
            <a:extLst>
              <a:ext uri="{FF2B5EF4-FFF2-40B4-BE49-F238E27FC236}">
                <a16:creationId xmlns:a16="http://schemas.microsoft.com/office/drawing/2014/main" id="{66656C75-1910-BFEE-E66F-6F9F13FA84D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867" b="867"/>
          <a:stretch>
            <a:fillRect/>
          </a:stretch>
        </p:blipFill>
        <p:spPr/>
      </p:pic>
      <p:sp>
        <p:nvSpPr>
          <p:cNvPr id="2" name="Footer Placeholder 1">
            <a:extLst>
              <a:ext uri="{FF2B5EF4-FFF2-40B4-BE49-F238E27FC236}">
                <a16:creationId xmlns:a16="http://schemas.microsoft.com/office/drawing/2014/main" id="{E112E688-D6DB-9C7C-1373-1313EB38F408}"/>
              </a:ext>
            </a:extLst>
          </p:cNvPr>
          <p:cNvSpPr>
            <a:spLocks noGrp="1"/>
          </p:cNvSpPr>
          <p:nvPr>
            <p:ph type="ftr" sz="quarter" idx="10"/>
          </p:nvPr>
        </p:nvSpPr>
        <p:spPr/>
        <p:txBody>
          <a:bodyPr/>
          <a:lstStyle/>
          <a:p>
            <a:r>
              <a:rPr lang="en-US"/>
              <a:t>IDEA11y | Context Creative</a:t>
            </a:r>
            <a:endParaRPr lang="en-US" dirty="0"/>
          </a:p>
        </p:txBody>
      </p:sp>
      <p:sp>
        <p:nvSpPr>
          <p:cNvPr id="4" name="Slide Number Placeholder 3">
            <a:extLst>
              <a:ext uri="{FF2B5EF4-FFF2-40B4-BE49-F238E27FC236}">
                <a16:creationId xmlns:a16="http://schemas.microsoft.com/office/drawing/2014/main" id="{89F3A569-E5F7-FE1E-A0C6-7D9AE5FFE021}"/>
              </a:ext>
            </a:extLst>
          </p:cNvPr>
          <p:cNvSpPr>
            <a:spLocks noGrp="1"/>
          </p:cNvSpPr>
          <p:nvPr>
            <p:ph type="sldNum" sz="quarter" idx="11"/>
          </p:nvPr>
        </p:nvSpPr>
        <p:spPr/>
        <p:txBody>
          <a:bodyPr/>
          <a:lstStyle/>
          <a:p>
            <a:fld id="{2A013F82-EE5E-44EE-A61D-E31C6657F26F}" type="slidenum">
              <a:rPr lang="en-US" smtClean="0"/>
              <a:pPr/>
              <a:t>4</a:t>
            </a:fld>
            <a:endParaRPr lang="en-US" dirty="0"/>
          </a:p>
        </p:txBody>
      </p:sp>
    </p:spTree>
    <p:extLst>
      <p:ext uri="{BB962C8B-B14F-4D97-AF65-F5344CB8AC3E}">
        <p14:creationId xmlns:p14="http://schemas.microsoft.com/office/powerpoint/2010/main" val="594338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Quick facts (2)</a:t>
            </a:r>
          </a:p>
        </p:txBody>
      </p:sp>
      <p:sp>
        <p:nvSpPr>
          <p:cNvPr id="3" name="Content Placeholder 2">
            <a:extLst>
              <a:ext uri="{FF2B5EF4-FFF2-40B4-BE49-F238E27FC236}">
                <a16:creationId xmlns:a16="http://schemas.microsoft.com/office/drawing/2014/main" id="{9CF079ED-88E1-654C-A08F-77A7B0FA40FF}"/>
              </a:ext>
            </a:extLst>
          </p:cNvPr>
          <p:cNvSpPr>
            <a:spLocks noGrp="1"/>
          </p:cNvSpPr>
          <p:nvPr>
            <p:ph idx="1"/>
          </p:nvPr>
        </p:nvSpPr>
        <p:spPr/>
        <p:txBody>
          <a:bodyPr>
            <a:normAutofit/>
          </a:bodyPr>
          <a:lstStyle/>
          <a:p>
            <a:pPr lvl="0"/>
            <a:r>
              <a:rPr lang="en-US" sz="2800" dirty="0">
                <a:solidFill>
                  <a:schemeClr val="bg1"/>
                </a:solidFill>
                <a:latin typeface="Arial" panose="020B0604020202020204" pitchFamily="34" charset="0"/>
                <a:cs typeface="Arial" panose="020B0604020202020204" pitchFamily="34" charset="0"/>
              </a:rPr>
              <a:t>Specialize in design and communications in regulated sectors</a:t>
            </a:r>
          </a:p>
          <a:p>
            <a:pPr lvl="0"/>
            <a:r>
              <a:rPr lang="en-US" sz="2800" dirty="0">
                <a:solidFill>
                  <a:schemeClr val="bg1"/>
                </a:solidFill>
                <a:latin typeface="Arial" panose="020B0604020202020204" pitchFamily="34" charset="0"/>
                <a:cs typeface="Arial" panose="020B0604020202020204" pitchFamily="34" charset="0"/>
              </a:rPr>
              <a:t>Projects recognized as accessibility best practice case studies</a:t>
            </a:r>
          </a:p>
          <a:p>
            <a:pPr lvl="0"/>
            <a:r>
              <a:rPr lang="en-US" sz="2800" dirty="0">
                <a:solidFill>
                  <a:schemeClr val="bg1"/>
                </a:solidFill>
                <a:latin typeface="Arial" panose="020B0604020202020204" pitchFamily="34" charset="0"/>
                <a:cs typeface="Arial" panose="020B0604020202020204" pitchFamily="34" charset="0"/>
              </a:rPr>
              <a:t>Regularly consult on accessibility best practices</a:t>
            </a:r>
          </a:p>
          <a:p>
            <a:pPr lvl="0"/>
            <a:endParaRPr lang="en-US" sz="2800" dirty="0">
              <a:solidFill>
                <a:schemeClr val="bg1"/>
              </a:solidFill>
              <a:latin typeface="Arial" panose="020B0604020202020204" pitchFamily="34" charset="0"/>
              <a:cs typeface="Arial" panose="020B0604020202020204" pitchFamily="34" charset="0"/>
            </a:endParaRPr>
          </a:p>
          <a:p>
            <a:pPr lvl="0"/>
            <a:endParaRPr lang="en-US" sz="2800" dirty="0">
              <a:solidFill>
                <a:schemeClr val="bg1"/>
              </a:solidFill>
              <a:latin typeface="Arial" panose="020B0604020202020204" pitchFamily="34" charset="0"/>
              <a:cs typeface="Arial" panose="020B0604020202020204" pitchFamily="34" charset="0"/>
            </a:endParaRPr>
          </a:p>
        </p:txBody>
      </p:sp>
      <p:pic>
        <p:nvPicPr>
          <p:cNvPr id="8" name="Picture Placeholder 7" descr="A group of designers in an open-concept studio working at computers">
            <a:extLst>
              <a:ext uri="{FF2B5EF4-FFF2-40B4-BE49-F238E27FC236}">
                <a16:creationId xmlns:a16="http://schemas.microsoft.com/office/drawing/2014/main" id="{392573C6-BB41-A91A-F1C3-1BA9EEEDBD6C}"/>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867" b="867"/>
          <a:stretch/>
        </p:blipFill>
        <p:spPr/>
      </p:pic>
      <p:sp>
        <p:nvSpPr>
          <p:cNvPr id="2" name="Footer Placeholder 1">
            <a:extLst>
              <a:ext uri="{FF2B5EF4-FFF2-40B4-BE49-F238E27FC236}">
                <a16:creationId xmlns:a16="http://schemas.microsoft.com/office/drawing/2014/main" id="{3D5A37FF-A79B-7517-F66F-E2110EF7685F}"/>
              </a:ext>
            </a:extLst>
          </p:cNvPr>
          <p:cNvSpPr>
            <a:spLocks noGrp="1"/>
          </p:cNvSpPr>
          <p:nvPr>
            <p:ph type="ftr" sz="quarter" idx="10"/>
          </p:nvPr>
        </p:nvSpPr>
        <p:spPr/>
        <p:txBody>
          <a:bodyPr/>
          <a:lstStyle/>
          <a:p>
            <a:r>
              <a:rPr lang="en-US"/>
              <a:t>IDEA11y | Context Creative</a:t>
            </a:r>
            <a:endParaRPr lang="en-US" dirty="0"/>
          </a:p>
        </p:txBody>
      </p:sp>
      <p:sp>
        <p:nvSpPr>
          <p:cNvPr id="5" name="Slide Number Placeholder 4">
            <a:extLst>
              <a:ext uri="{FF2B5EF4-FFF2-40B4-BE49-F238E27FC236}">
                <a16:creationId xmlns:a16="http://schemas.microsoft.com/office/drawing/2014/main" id="{0C94E0B3-AA1B-157A-AD87-CF993A943A1B}"/>
              </a:ext>
            </a:extLst>
          </p:cNvPr>
          <p:cNvSpPr>
            <a:spLocks noGrp="1"/>
          </p:cNvSpPr>
          <p:nvPr>
            <p:ph type="sldNum" sz="quarter" idx="11"/>
          </p:nvPr>
        </p:nvSpPr>
        <p:spPr/>
        <p:txBody>
          <a:bodyPr/>
          <a:lstStyle/>
          <a:p>
            <a:fld id="{2A013F82-EE5E-44EE-A61D-E31C6657F26F}" type="slidenum">
              <a:rPr lang="en-US" smtClean="0"/>
              <a:pPr/>
              <a:t>5</a:t>
            </a:fld>
            <a:endParaRPr lang="en-US" dirty="0"/>
          </a:p>
        </p:txBody>
      </p:sp>
    </p:spTree>
    <p:extLst>
      <p:ext uri="{BB962C8B-B14F-4D97-AF65-F5344CB8AC3E}">
        <p14:creationId xmlns:p14="http://schemas.microsoft.com/office/powerpoint/2010/main" val="3334308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What is the Accessibility Taskforce?</a:t>
            </a:r>
          </a:p>
        </p:txBody>
      </p:sp>
      <p:sp>
        <p:nvSpPr>
          <p:cNvPr id="3" name="Content Placeholder 2">
            <a:extLst>
              <a:ext uri="{FF2B5EF4-FFF2-40B4-BE49-F238E27FC236}">
                <a16:creationId xmlns:a16="http://schemas.microsoft.com/office/drawing/2014/main" id="{9CF079ED-88E1-654C-A08F-77A7B0FA40FF}"/>
              </a:ext>
            </a:extLst>
          </p:cNvPr>
          <p:cNvSpPr>
            <a:spLocks noGrp="1"/>
          </p:cNvSpPr>
          <p:nvPr>
            <p:ph idx="1"/>
          </p:nvPr>
        </p:nvSpPr>
        <p:spPr/>
        <p:txBody>
          <a:bodyPr>
            <a:normAutofit/>
          </a:bodyPr>
          <a:lstStyle/>
          <a:p>
            <a:pPr marL="0" lvl="0" indent="0">
              <a:buNone/>
            </a:pPr>
            <a:r>
              <a:rPr lang="en-US" sz="2800" dirty="0">
                <a:solidFill>
                  <a:schemeClr val="bg1"/>
                </a:solidFill>
                <a:latin typeface="Arial" panose="020B0604020202020204" pitchFamily="34" charset="0"/>
                <a:cs typeface="Arial" panose="020B0604020202020204" pitchFamily="34" charset="0"/>
              </a:rPr>
              <a:t>Team representing our studio disciplines</a:t>
            </a:r>
          </a:p>
          <a:p>
            <a:pPr lvl="0"/>
            <a:r>
              <a:rPr lang="en-US" sz="2800" dirty="0">
                <a:solidFill>
                  <a:schemeClr val="bg1"/>
                </a:solidFill>
                <a:latin typeface="Arial" panose="020B0604020202020204" pitchFamily="34" charset="0"/>
                <a:cs typeface="Arial" panose="020B0604020202020204" pitchFamily="34" charset="0"/>
              </a:rPr>
              <a:t>Account/project management and client perspective</a:t>
            </a:r>
          </a:p>
          <a:p>
            <a:pPr lvl="0"/>
            <a:r>
              <a:rPr lang="en-US" sz="2800" dirty="0">
                <a:solidFill>
                  <a:schemeClr val="bg1"/>
                </a:solidFill>
                <a:latin typeface="Arial" panose="020B0604020202020204" pitchFamily="34" charset="0"/>
                <a:cs typeface="Arial" panose="020B0604020202020204" pitchFamily="34" charset="0"/>
              </a:rPr>
              <a:t>Print and digital design and development, motion graphics and animation</a:t>
            </a:r>
          </a:p>
          <a:p>
            <a:pPr lvl="0"/>
            <a:r>
              <a:rPr lang="en-US" sz="2800" dirty="0">
                <a:solidFill>
                  <a:schemeClr val="bg1"/>
                </a:solidFill>
                <a:latin typeface="Arial" panose="020B0604020202020204" pitchFamily="34" charset="0"/>
                <a:cs typeface="Arial" panose="020B0604020202020204" pitchFamily="34" charset="0"/>
              </a:rPr>
              <a:t>Digital marketing</a:t>
            </a:r>
          </a:p>
          <a:p>
            <a:pPr lvl="0"/>
            <a:r>
              <a:rPr lang="en-US" sz="2800" dirty="0">
                <a:solidFill>
                  <a:schemeClr val="bg1"/>
                </a:solidFill>
                <a:latin typeface="Arial" panose="020B0604020202020204" pitchFamily="34" charset="0"/>
                <a:cs typeface="Arial" panose="020B0604020202020204" pitchFamily="34" charset="0"/>
              </a:rPr>
              <a:t>Content and copywriting</a:t>
            </a:r>
          </a:p>
          <a:p>
            <a:pPr lvl="0"/>
            <a:r>
              <a:rPr lang="en-US" sz="2800" dirty="0">
                <a:solidFill>
                  <a:schemeClr val="bg1"/>
                </a:solidFill>
                <a:latin typeface="Arial" panose="020B0604020202020204" pitchFamily="34" charset="0"/>
                <a:cs typeface="Arial" panose="020B0604020202020204" pitchFamily="34" charset="0"/>
              </a:rPr>
              <a:t>Production and quality assurance, as well as general operations</a:t>
            </a:r>
          </a:p>
          <a:p>
            <a:pPr lvl="0"/>
            <a:endParaRPr lang="en-US" sz="2800" dirty="0">
              <a:solidFill>
                <a:schemeClr val="bg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FA390894-B28D-3004-24A6-001B39B9A574}"/>
              </a:ext>
            </a:extLst>
          </p:cNvPr>
          <p:cNvSpPr>
            <a:spLocks noGrp="1"/>
          </p:cNvSpPr>
          <p:nvPr>
            <p:ph type="ftr" sz="quarter" idx="10"/>
          </p:nvPr>
        </p:nvSpPr>
        <p:spPr/>
        <p:txBody>
          <a:bodyPr/>
          <a:lstStyle/>
          <a:p>
            <a:r>
              <a:rPr lang="en-US"/>
              <a:t>IDEA11y | Context Creative</a:t>
            </a:r>
            <a:endParaRPr lang="en-US" dirty="0"/>
          </a:p>
        </p:txBody>
      </p:sp>
      <p:sp>
        <p:nvSpPr>
          <p:cNvPr id="4" name="Slide Number Placeholder 3">
            <a:extLst>
              <a:ext uri="{FF2B5EF4-FFF2-40B4-BE49-F238E27FC236}">
                <a16:creationId xmlns:a16="http://schemas.microsoft.com/office/drawing/2014/main" id="{ABFA9863-EF11-F6CD-8314-F25BF1A53968}"/>
              </a:ext>
            </a:extLst>
          </p:cNvPr>
          <p:cNvSpPr>
            <a:spLocks noGrp="1"/>
          </p:cNvSpPr>
          <p:nvPr>
            <p:ph type="sldNum" sz="quarter" idx="11"/>
          </p:nvPr>
        </p:nvSpPr>
        <p:spPr/>
        <p:txBody>
          <a:bodyPr/>
          <a:lstStyle/>
          <a:p>
            <a:fld id="{2A013F82-EE5E-44EE-A61D-E31C6657F26F}" type="slidenum">
              <a:rPr lang="en-US" smtClean="0"/>
              <a:pPr/>
              <a:t>6</a:t>
            </a:fld>
            <a:endParaRPr lang="en-US" dirty="0"/>
          </a:p>
        </p:txBody>
      </p:sp>
    </p:spTree>
    <p:extLst>
      <p:ext uri="{BB962C8B-B14F-4D97-AF65-F5344CB8AC3E}">
        <p14:creationId xmlns:p14="http://schemas.microsoft.com/office/powerpoint/2010/main" val="613126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What is the Accessibility Taskforce? (2)</a:t>
            </a:r>
          </a:p>
        </p:txBody>
      </p:sp>
      <p:sp>
        <p:nvSpPr>
          <p:cNvPr id="3" name="Content Placeholder 2">
            <a:extLst>
              <a:ext uri="{FF2B5EF4-FFF2-40B4-BE49-F238E27FC236}">
                <a16:creationId xmlns:a16="http://schemas.microsoft.com/office/drawing/2014/main" id="{9CF079ED-88E1-654C-A08F-77A7B0FA40FF}"/>
              </a:ext>
            </a:extLst>
          </p:cNvPr>
          <p:cNvSpPr>
            <a:spLocks noGrp="1"/>
          </p:cNvSpPr>
          <p:nvPr>
            <p:ph idx="1"/>
          </p:nvPr>
        </p:nvSpPr>
        <p:spPr/>
        <p:txBody>
          <a:bodyPr>
            <a:normAutofit/>
          </a:bodyPr>
          <a:lstStyle/>
          <a:p>
            <a:pPr marL="0" lvl="0" indent="0">
              <a:buNone/>
            </a:pPr>
            <a:r>
              <a:rPr lang="en-US" sz="2800" dirty="0">
                <a:solidFill>
                  <a:schemeClr val="bg1"/>
                </a:solidFill>
                <a:latin typeface="Arial" panose="020B0604020202020204" pitchFamily="34" charset="0"/>
                <a:cs typeface="Arial" panose="020B0604020202020204" pitchFamily="34" charset="0"/>
              </a:rPr>
              <a:t>Mandate:</a:t>
            </a:r>
          </a:p>
          <a:p>
            <a:pPr lvl="0"/>
            <a:r>
              <a:rPr lang="en-US" sz="2800" dirty="0">
                <a:solidFill>
                  <a:schemeClr val="bg1"/>
                </a:solidFill>
                <a:latin typeface="Arial" panose="020B0604020202020204" pitchFamily="34" charset="0"/>
                <a:cs typeface="Arial" panose="020B0604020202020204" pitchFamily="34" charset="0"/>
              </a:rPr>
              <a:t>Ongoing learning</a:t>
            </a:r>
          </a:p>
          <a:p>
            <a:pPr lvl="0"/>
            <a:r>
              <a:rPr lang="en-US" sz="2800" dirty="0">
                <a:solidFill>
                  <a:schemeClr val="bg1"/>
                </a:solidFill>
                <a:latin typeface="Arial" panose="020B0604020202020204" pitchFamily="34" charset="0"/>
                <a:cs typeface="Arial" panose="020B0604020202020204" pitchFamily="34" charset="0"/>
              </a:rPr>
              <a:t>Documentation</a:t>
            </a:r>
          </a:p>
          <a:p>
            <a:pPr lvl="0"/>
            <a:r>
              <a:rPr lang="en-US" sz="2800" dirty="0">
                <a:solidFill>
                  <a:schemeClr val="bg1"/>
                </a:solidFill>
                <a:latin typeface="Arial" panose="020B0604020202020204" pitchFamily="34" charset="0"/>
                <a:cs typeface="Arial" panose="020B0604020202020204" pitchFamily="34" charset="0"/>
              </a:rPr>
              <a:t>Sharing and application of insights to help support and improve accessibility in all areas of the company</a:t>
            </a:r>
          </a:p>
          <a:p>
            <a:pPr lvl="0"/>
            <a:endParaRPr lang="en-US" sz="2800" dirty="0">
              <a:solidFill>
                <a:schemeClr val="bg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5C6E124C-B48D-F064-E9F2-EA5CDCCF8B51}"/>
              </a:ext>
            </a:extLst>
          </p:cNvPr>
          <p:cNvSpPr>
            <a:spLocks noGrp="1"/>
          </p:cNvSpPr>
          <p:nvPr>
            <p:ph type="ftr" sz="quarter" idx="10"/>
          </p:nvPr>
        </p:nvSpPr>
        <p:spPr/>
        <p:txBody>
          <a:bodyPr/>
          <a:lstStyle/>
          <a:p>
            <a:r>
              <a:rPr lang="en-US"/>
              <a:t>IDEA11y | Context Creative</a:t>
            </a:r>
            <a:endParaRPr lang="en-US" dirty="0"/>
          </a:p>
        </p:txBody>
      </p:sp>
      <p:sp>
        <p:nvSpPr>
          <p:cNvPr id="4" name="Slide Number Placeholder 3">
            <a:extLst>
              <a:ext uri="{FF2B5EF4-FFF2-40B4-BE49-F238E27FC236}">
                <a16:creationId xmlns:a16="http://schemas.microsoft.com/office/drawing/2014/main" id="{E8213572-DC81-AB9D-866E-D511FD9F1961}"/>
              </a:ext>
            </a:extLst>
          </p:cNvPr>
          <p:cNvSpPr>
            <a:spLocks noGrp="1"/>
          </p:cNvSpPr>
          <p:nvPr>
            <p:ph type="sldNum" sz="quarter" idx="11"/>
          </p:nvPr>
        </p:nvSpPr>
        <p:spPr/>
        <p:txBody>
          <a:bodyPr/>
          <a:lstStyle/>
          <a:p>
            <a:fld id="{2A013F82-EE5E-44EE-A61D-E31C6657F26F}" type="slidenum">
              <a:rPr lang="en-US" smtClean="0"/>
              <a:pPr/>
              <a:t>7</a:t>
            </a:fld>
            <a:endParaRPr lang="en-US" dirty="0"/>
          </a:p>
        </p:txBody>
      </p:sp>
    </p:spTree>
    <p:extLst>
      <p:ext uri="{BB962C8B-B14F-4D97-AF65-F5344CB8AC3E}">
        <p14:creationId xmlns:p14="http://schemas.microsoft.com/office/powerpoint/2010/main" val="631164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Our culture</a:t>
            </a:r>
          </a:p>
        </p:txBody>
      </p:sp>
      <p:pic>
        <p:nvPicPr>
          <p:cNvPr id="11" name="Picture 10" descr="Icon of hands presenting a diamond">
            <a:extLst>
              <a:ext uri="{FF2B5EF4-FFF2-40B4-BE49-F238E27FC236}">
                <a16:creationId xmlns:a16="http://schemas.microsoft.com/office/drawing/2014/main" id="{8FE3D10D-8328-2249-BF03-45591294782E}"/>
              </a:ext>
            </a:extLst>
          </p:cNvPr>
          <p:cNvPicPr>
            <a:picLocks noChangeAspect="1"/>
          </p:cNvPicPr>
          <p:nvPr/>
        </p:nvPicPr>
        <p:blipFill>
          <a:blip r:embed="rId3"/>
          <a:stretch>
            <a:fillRect/>
          </a:stretch>
        </p:blipFill>
        <p:spPr>
          <a:xfrm>
            <a:off x="1071986" y="2154914"/>
            <a:ext cx="900849" cy="824506"/>
          </a:xfrm>
          <a:prstGeom prst="rect">
            <a:avLst/>
          </a:prstGeom>
        </p:spPr>
      </p:pic>
      <p:sp>
        <p:nvSpPr>
          <p:cNvPr id="28" name="TextBox 27">
            <a:extLst>
              <a:ext uri="{FF2B5EF4-FFF2-40B4-BE49-F238E27FC236}">
                <a16:creationId xmlns:a16="http://schemas.microsoft.com/office/drawing/2014/main" id="{ABE3508F-71D6-EA44-9533-6D54731AF2F5}"/>
              </a:ext>
            </a:extLst>
          </p:cNvPr>
          <p:cNvSpPr txBox="1"/>
          <p:nvPr/>
        </p:nvSpPr>
        <p:spPr>
          <a:xfrm>
            <a:off x="444820" y="3492515"/>
            <a:ext cx="2174402" cy="954107"/>
          </a:xfrm>
          <a:prstGeom prst="rect">
            <a:avLst/>
          </a:prstGeom>
          <a:noFill/>
        </p:spPr>
        <p:txBody>
          <a:bodyPr wrap="square" rtlCol="0">
            <a:spAutoFit/>
          </a:bodyPr>
          <a:lstStyle/>
          <a:p>
            <a:pPr algn="ctr"/>
            <a:r>
              <a:rPr lang="en-US" sz="2800" dirty="0">
                <a:solidFill>
                  <a:schemeClr val="bg1"/>
                </a:solidFill>
              </a:rPr>
              <a:t>We deliver excellence</a:t>
            </a:r>
          </a:p>
        </p:txBody>
      </p:sp>
      <p:pic>
        <p:nvPicPr>
          <p:cNvPr id="7" name="Picture 6" descr="Icon of a head with multiple circles emanating from a central circle">
            <a:extLst>
              <a:ext uri="{FF2B5EF4-FFF2-40B4-BE49-F238E27FC236}">
                <a16:creationId xmlns:a16="http://schemas.microsoft.com/office/drawing/2014/main" id="{13ECABA0-10C4-3546-AAD6-5A4F2D22FE76}"/>
              </a:ext>
            </a:extLst>
          </p:cNvPr>
          <p:cNvPicPr>
            <a:picLocks noChangeAspect="1"/>
          </p:cNvPicPr>
          <p:nvPr/>
        </p:nvPicPr>
        <p:blipFill>
          <a:blip r:embed="rId4"/>
          <a:stretch>
            <a:fillRect/>
          </a:stretch>
        </p:blipFill>
        <p:spPr>
          <a:xfrm>
            <a:off x="3263360" y="2154596"/>
            <a:ext cx="965537" cy="883711"/>
          </a:xfrm>
          <a:prstGeom prst="rect">
            <a:avLst/>
          </a:prstGeom>
        </p:spPr>
      </p:pic>
      <p:sp>
        <p:nvSpPr>
          <p:cNvPr id="19" name="TextBox 18">
            <a:extLst>
              <a:ext uri="{FF2B5EF4-FFF2-40B4-BE49-F238E27FC236}">
                <a16:creationId xmlns:a16="http://schemas.microsoft.com/office/drawing/2014/main" id="{4EB0F928-120D-6C46-9909-681D2392F25D}"/>
              </a:ext>
            </a:extLst>
          </p:cNvPr>
          <p:cNvSpPr txBox="1"/>
          <p:nvPr/>
        </p:nvSpPr>
        <p:spPr>
          <a:xfrm>
            <a:off x="2668538" y="3492514"/>
            <a:ext cx="2174402" cy="1384995"/>
          </a:xfrm>
          <a:prstGeom prst="rect">
            <a:avLst/>
          </a:prstGeom>
          <a:noFill/>
        </p:spPr>
        <p:txBody>
          <a:bodyPr wrap="square" rtlCol="0">
            <a:spAutoFit/>
          </a:bodyPr>
          <a:lstStyle/>
          <a:p>
            <a:pPr algn="ctr"/>
            <a:r>
              <a:rPr lang="en-US" sz="2800" dirty="0">
                <a:solidFill>
                  <a:schemeClr val="bg1"/>
                </a:solidFill>
              </a:rPr>
              <a:t>We are creative and agile</a:t>
            </a:r>
          </a:p>
        </p:txBody>
      </p:sp>
      <p:pic>
        <p:nvPicPr>
          <p:cNvPr id="10" name="Picture 9" descr="Icon of two hands giving a high-five">
            <a:extLst>
              <a:ext uri="{FF2B5EF4-FFF2-40B4-BE49-F238E27FC236}">
                <a16:creationId xmlns:a16="http://schemas.microsoft.com/office/drawing/2014/main" id="{CE008E05-7576-7C4C-8F42-7C4ABCAC5051}"/>
              </a:ext>
            </a:extLst>
          </p:cNvPr>
          <p:cNvPicPr>
            <a:picLocks noChangeAspect="1"/>
          </p:cNvPicPr>
          <p:nvPr/>
        </p:nvPicPr>
        <p:blipFill>
          <a:blip r:embed="rId5"/>
          <a:stretch>
            <a:fillRect/>
          </a:stretch>
        </p:blipFill>
        <p:spPr>
          <a:xfrm>
            <a:off x="5486474" y="2154595"/>
            <a:ext cx="965536" cy="883711"/>
          </a:xfrm>
          <a:prstGeom prst="rect">
            <a:avLst/>
          </a:prstGeom>
        </p:spPr>
      </p:pic>
      <p:sp>
        <p:nvSpPr>
          <p:cNvPr id="20" name="TextBox 19">
            <a:extLst>
              <a:ext uri="{FF2B5EF4-FFF2-40B4-BE49-F238E27FC236}">
                <a16:creationId xmlns:a16="http://schemas.microsoft.com/office/drawing/2014/main" id="{B0FBC28A-54D2-4F4C-A350-1A00C31B7DE4}"/>
              </a:ext>
            </a:extLst>
          </p:cNvPr>
          <p:cNvSpPr txBox="1"/>
          <p:nvPr/>
        </p:nvSpPr>
        <p:spPr>
          <a:xfrm>
            <a:off x="4892256" y="3492514"/>
            <a:ext cx="2174402" cy="1384995"/>
          </a:xfrm>
          <a:prstGeom prst="rect">
            <a:avLst/>
          </a:prstGeom>
          <a:noFill/>
        </p:spPr>
        <p:txBody>
          <a:bodyPr wrap="square" rtlCol="0">
            <a:spAutoFit/>
          </a:bodyPr>
          <a:lstStyle/>
          <a:p>
            <a:pPr algn="ctr"/>
            <a:r>
              <a:rPr lang="en-US" sz="2800" dirty="0">
                <a:solidFill>
                  <a:schemeClr val="bg1"/>
                </a:solidFill>
              </a:rPr>
              <a:t>We uplift and respect others</a:t>
            </a:r>
          </a:p>
        </p:txBody>
      </p:sp>
      <p:pic>
        <p:nvPicPr>
          <p:cNvPr id="9" name="Picture 8" descr="Icon of three hands reaching out to each other">
            <a:extLst>
              <a:ext uri="{FF2B5EF4-FFF2-40B4-BE49-F238E27FC236}">
                <a16:creationId xmlns:a16="http://schemas.microsoft.com/office/drawing/2014/main" id="{753FC7FF-BA56-3842-A4D4-3216F6F8BE56}"/>
              </a:ext>
            </a:extLst>
          </p:cNvPr>
          <p:cNvPicPr>
            <a:picLocks noChangeAspect="1"/>
          </p:cNvPicPr>
          <p:nvPr/>
        </p:nvPicPr>
        <p:blipFill>
          <a:blip r:embed="rId6"/>
          <a:stretch>
            <a:fillRect/>
          </a:stretch>
        </p:blipFill>
        <p:spPr>
          <a:xfrm>
            <a:off x="7742966" y="2154596"/>
            <a:ext cx="901197" cy="824824"/>
          </a:xfrm>
          <a:prstGeom prst="rect">
            <a:avLst/>
          </a:prstGeom>
        </p:spPr>
      </p:pic>
      <p:sp>
        <p:nvSpPr>
          <p:cNvPr id="21" name="TextBox 20">
            <a:extLst>
              <a:ext uri="{FF2B5EF4-FFF2-40B4-BE49-F238E27FC236}">
                <a16:creationId xmlns:a16="http://schemas.microsoft.com/office/drawing/2014/main" id="{0559BAB4-ECB5-D54D-B0D2-7DCF22C7B404}"/>
              </a:ext>
            </a:extLst>
          </p:cNvPr>
          <p:cNvSpPr txBox="1"/>
          <p:nvPr/>
        </p:nvSpPr>
        <p:spPr>
          <a:xfrm>
            <a:off x="7115974" y="3492513"/>
            <a:ext cx="2174402" cy="1384995"/>
          </a:xfrm>
          <a:prstGeom prst="rect">
            <a:avLst/>
          </a:prstGeom>
          <a:noFill/>
        </p:spPr>
        <p:txBody>
          <a:bodyPr wrap="square" rtlCol="0">
            <a:spAutoFit/>
          </a:bodyPr>
          <a:lstStyle/>
          <a:p>
            <a:pPr algn="ctr"/>
            <a:r>
              <a:rPr lang="en-US" sz="2800" dirty="0">
                <a:solidFill>
                  <a:schemeClr val="bg1"/>
                </a:solidFill>
              </a:rPr>
              <a:t>We are </a:t>
            </a:r>
            <a:br>
              <a:rPr lang="en-US" sz="2800" dirty="0">
                <a:solidFill>
                  <a:schemeClr val="bg1"/>
                </a:solidFill>
              </a:rPr>
            </a:br>
            <a:r>
              <a:rPr lang="en-US" sz="2800" dirty="0">
                <a:solidFill>
                  <a:schemeClr val="bg1"/>
                </a:solidFill>
              </a:rPr>
              <a:t>true partners</a:t>
            </a:r>
          </a:p>
        </p:txBody>
      </p:sp>
      <p:pic>
        <p:nvPicPr>
          <p:cNvPr id="8" name="Picture 7" descr="Icon of a person reading a book">
            <a:extLst>
              <a:ext uri="{FF2B5EF4-FFF2-40B4-BE49-F238E27FC236}">
                <a16:creationId xmlns:a16="http://schemas.microsoft.com/office/drawing/2014/main" id="{D343047E-2878-4743-ACEA-2EC9883FD30B}"/>
              </a:ext>
            </a:extLst>
          </p:cNvPr>
          <p:cNvPicPr>
            <a:picLocks noChangeAspect="1"/>
          </p:cNvPicPr>
          <p:nvPr/>
        </p:nvPicPr>
        <p:blipFill>
          <a:blip r:embed="rId7"/>
          <a:stretch>
            <a:fillRect/>
          </a:stretch>
        </p:blipFill>
        <p:spPr>
          <a:xfrm>
            <a:off x="9982839" y="2158609"/>
            <a:ext cx="965536" cy="883711"/>
          </a:xfrm>
          <a:prstGeom prst="rect">
            <a:avLst/>
          </a:prstGeom>
        </p:spPr>
      </p:pic>
      <p:sp>
        <p:nvSpPr>
          <p:cNvPr id="22" name="TextBox 21">
            <a:extLst>
              <a:ext uri="{FF2B5EF4-FFF2-40B4-BE49-F238E27FC236}">
                <a16:creationId xmlns:a16="http://schemas.microsoft.com/office/drawing/2014/main" id="{57744D85-2C09-0A47-8BA9-A965D80992F6}"/>
              </a:ext>
            </a:extLst>
          </p:cNvPr>
          <p:cNvSpPr txBox="1"/>
          <p:nvPr/>
        </p:nvSpPr>
        <p:spPr>
          <a:xfrm>
            <a:off x="9339692" y="3492513"/>
            <a:ext cx="2174402" cy="1384995"/>
          </a:xfrm>
          <a:prstGeom prst="rect">
            <a:avLst/>
          </a:prstGeom>
          <a:noFill/>
        </p:spPr>
        <p:txBody>
          <a:bodyPr wrap="square" rtlCol="0">
            <a:spAutoFit/>
          </a:bodyPr>
          <a:lstStyle/>
          <a:p>
            <a:pPr algn="ctr"/>
            <a:r>
              <a:rPr lang="en-US" sz="2800" dirty="0">
                <a:solidFill>
                  <a:schemeClr val="bg1"/>
                </a:solidFill>
              </a:rPr>
              <a:t>We never </a:t>
            </a:r>
            <a:br>
              <a:rPr lang="en-US" sz="2800" dirty="0">
                <a:solidFill>
                  <a:schemeClr val="bg1"/>
                </a:solidFill>
              </a:rPr>
            </a:br>
            <a:r>
              <a:rPr lang="en-US" sz="2800" dirty="0">
                <a:solidFill>
                  <a:schemeClr val="bg1"/>
                </a:solidFill>
              </a:rPr>
              <a:t>stop learning</a:t>
            </a:r>
          </a:p>
        </p:txBody>
      </p:sp>
      <p:sp>
        <p:nvSpPr>
          <p:cNvPr id="2" name="Footer Placeholder 1">
            <a:extLst>
              <a:ext uri="{FF2B5EF4-FFF2-40B4-BE49-F238E27FC236}">
                <a16:creationId xmlns:a16="http://schemas.microsoft.com/office/drawing/2014/main" id="{08427668-A54F-11E2-31D0-023FFA90EDF3}"/>
              </a:ext>
            </a:extLst>
          </p:cNvPr>
          <p:cNvSpPr>
            <a:spLocks noGrp="1"/>
          </p:cNvSpPr>
          <p:nvPr>
            <p:ph type="ftr" sz="quarter" idx="10"/>
          </p:nvPr>
        </p:nvSpPr>
        <p:spPr/>
        <p:txBody>
          <a:bodyPr/>
          <a:lstStyle/>
          <a:p>
            <a:r>
              <a:rPr lang="en-US"/>
              <a:t>IDEA11y | Context Creative</a:t>
            </a:r>
            <a:endParaRPr lang="en-US" dirty="0"/>
          </a:p>
        </p:txBody>
      </p:sp>
      <p:sp>
        <p:nvSpPr>
          <p:cNvPr id="3" name="Slide Number Placeholder 2">
            <a:extLst>
              <a:ext uri="{FF2B5EF4-FFF2-40B4-BE49-F238E27FC236}">
                <a16:creationId xmlns:a16="http://schemas.microsoft.com/office/drawing/2014/main" id="{BD735143-8D95-F56E-0096-4F3DFDEB4747}"/>
              </a:ext>
            </a:extLst>
          </p:cNvPr>
          <p:cNvSpPr>
            <a:spLocks noGrp="1"/>
          </p:cNvSpPr>
          <p:nvPr>
            <p:ph type="sldNum" sz="quarter" idx="11"/>
          </p:nvPr>
        </p:nvSpPr>
        <p:spPr/>
        <p:txBody>
          <a:bodyPr/>
          <a:lstStyle/>
          <a:p>
            <a:fld id="{2A013F82-EE5E-44EE-A61D-E31C6657F26F}" type="slidenum">
              <a:rPr lang="en-US" smtClean="0"/>
              <a:pPr/>
              <a:t>8</a:t>
            </a:fld>
            <a:endParaRPr lang="en-US" dirty="0"/>
          </a:p>
        </p:txBody>
      </p:sp>
    </p:spTree>
    <p:extLst>
      <p:ext uri="{BB962C8B-B14F-4D97-AF65-F5344CB8AC3E}">
        <p14:creationId xmlns:p14="http://schemas.microsoft.com/office/powerpoint/2010/main" val="1316821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Our attitude to accessibility</a:t>
            </a:r>
          </a:p>
        </p:txBody>
      </p:sp>
      <p:sp>
        <p:nvSpPr>
          <p:cNvPr id="3" name="Content Placeholder 2">
            <a:extLst>
              <a:ext uri="{FF2B5EF4-FFF2-40B4-BE49-F238E27FC236}">
                <a16:creationId xmlns:a16="http://schemas.microsoft.com/office/drawing/2014/main" id="{9CF079ED-88E1-654C-A08F-77A7B0FA40FF}"/>
              </a:ext>
            </a:extLst>
          </p:cNvPr>
          <p:cNvSpPr>
            <a:spLocks noGrp="1"/>
          </p:cNvSpPr>
          <p:nvPr>
            <p:ph idx="1"/>
          </p:nvPr>
        </p:nvSpPr>
        <p:spPr/>
        <p:txBody>
          <a:bodyPr>
            <a:normAutofit/>
          </a:bodyPr>
          <a:lstStyle/>
          <a:p>
            <a:pPr lvl="0"/>
            <a:r>
              <a:rPr lang="en-US" sz="2800" dirty="0">
                <a:solidFill>
                  <a:schemeClr val="bg1"/>
                </a:solidFill>
                <a:latin typeface="Arial" panose="020B0604020202020204" pitchFamily="34" charset="0"/>
                <a:cs typeface="Arial" panose="020B0604020202020204" pitchFamily="34" charset="0"/>
              </a:rPr>
              <a:t>Accessibility affects everyone</a:t>
            </a:r>
          </a:p>
          <a:p>
            <a:pPr lvl="0"/>
            <a:r>
              <a:rPr lang="en-US" sz="2800" dirty="0">
                <a:solidFill>
                  <a:schemeClr val="bg1"/>
                </a:solidFill>
                <a:latin typeface="Arial" panose="020B0604020202020204" pitchFamily="34" charset="0"/>
                <a:cs typeface="Arial" panose="020B0604020202020204" pitchFamily="34" charset="0"/>
              </a:rPr>
              <a:t>Every project is an accessibility project</a:t>
            </a:r>
          </a:p>
          <a:p>
            <a:pPr lvl="0"/>
            <a:r>
              <a:rPr lang="en-US" sz="2800" dirty="0">
                <a:solidFill>
                  <a:schemeClr val="bg1"/>
                </a:solidFill>
                <a:latin typeface="Arial" panose="020B0604020202020204" pitchFamily="34" charset="0"/>
                <a:cs typeface="Arial" panose="020B0604020202020204" pitchFamily="34" charset="0"/>
              </a:rPr>
              <a:t>You’re never done learning about accessibility</a:t>
            </a:r>
          </a:p>
          <a:p>
            <a:pPr lvl="0"/>
            <a:r>
              <a:rPr lang="en-US" sz="2800" dirty="0">
                <a:solidFill>
                  <a:schemeClr val="bg1"/>
                </a:solidFill>
                <a:latin typeface="Arial" panose="020B0604020202020204" pitchFamily="34" charset="0"/>
                <a:cs typeface="Arial" panose="020B0604020202020204" pitchFamily="34" charset="0"/>
              </a:rPr>
              <a:t>And in practice: </a:t>
            </a:r>
            <a:r>
              <a:rPr lang="en-US" sz="2800" b="1" dirty="0">
                <a:solidFill>
                  <a:schemeClr val="bg1"/>
                </a:solidFill>
                <a:latin typeface="Arial" panose="020B0604020202020204" pitchFamily="34" charset="0"/>
                <a:cs typeface="Arial" panose="020B0604020202020204" pitchFamily="34" charset="0"/>
              </a:rPr>
              <a:t>Accessibility is not a “one-size-fits-all” checklist.</a:t>
            </a:r>
            <a:endParaRPr lang="en-US" sz="2800" dirty="0">
              <a:solidFill>
                <a:schemeClr val="bg1"/>
              </a:solidFill>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6FAADDFE-694C-A0F5-6064-BE101B47FE24}"/>
              </a:ext>
            </a:extLst>
          </p:cNvPr>
          <p:cNvSpPr>
            <a:spLocks noGrp="1"/>
          </p:cNvSpPr>
          <p:nvPr>
            <p:ph type="ftr" sz="quarter" idx="10"/>
          </p:nvPr>
        </p:nvSpPr>
        <p:spPr/>
        <p:txBody>
          <a:bodyPr/>
          <a:lstStyle/>
          <a:p>
            <a:r>
              <a:rPr lang="en-US"/>
              <a:t>IDEA11y | Context Creative</a:t>
            </a:r>
            <a:endParaRPr lang="en-US" dirty="0"/>
          </a:p>
        </p:txBody>
      </p:sp>
      <p:sp>
        <p:nvSpPr>
          <p:cNvPr id="4" name="Slide Number Placeholder 3">
            <a:extLst>
              <a:ext uri="{FF2B5EF4-FFF2-40B4-BE49-F238E27FC236}">
                <a16:creationId xmlns:a16="http://schemas.microsoft.com/office/drawing/2014/main" id="{67967F94-A6C3-F908-0DF4-AA2045F500FA}"/>
              </a:ext>
            </a:extLst>
          </p:cNvPr>
          <p:cNvSpPr>
            <a:spLocks noGrp="1"/>
          </p:cNvSpPr>
          <p:nvPr>
            <p:ph type="sldNum" sz="quarter" idx="11"/>
          </p:nvPr>
        </p:nvSpPr>
        <p:spPr/>
        <p:txBody>
          <a:bodyPr/>
          <a:lstStyle/>
          <a:p>
            <a:fld id="{2A013F82-EE5E-44EE-A61D-E31C6657F26F}" type="slidenum">
              <a:rPr lang="en-US" smtClean="0"/>
              <a:pPr/>
              <a:t>9</a:t>
            </a:fld>
            <a:endParaRPr lang="en-US" dirty="0"/>
          </a:p>
        </p:txBody>
      </p:sp>
    </p:spTree>
    <p:extLst>
      <p:ext uri="{BB962C8B-B14F-4D97-AF65-F5344CB8AC3E}">
        <p14:creationId xmlns:p14="http://schemas.microsoft.com/office/powerpoint/2010/main" val="2911918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ue atom design templat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5"/>
        </a:fillRef>
        <a:effectRef idx="1">
          <a:schemeClr val="accent5"/>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lue atom design slides.potx" id="{20958743-FA80-43E5-9586-B48EF2BE42B5}" vid="{6B9132C0-2E4C-4DF6-B21A-C2322474BD21}"/>
    </a:ext>
  </a:extLst>
</a:theme>
</file>

<file path=ppt/theme/theme2.xml><?xml version="1.0" encoding="utf-8"?>
<a:theme xmlns:a="http://schemas.openxmlformats.org/drawingml/2006/main" name="1_Blue atom design templat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3">
          <a:schemeClr val="lt1"/>
        </a:lnRef>
        <a:fillRef idx="1">
          <a:schemeClr val="accent5"/>
        </a:fillRef>
        <a:effectRef idx="1">
          <a:schemeClr val="accent5"/>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lue atom design slides.potx" id="{20958743-FA80-43E5-9586-B48EF2BE42B5}" vid="{6B9132C0-2E4C-4DF6-B21A-C2322474BD21}"/>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51F78577-2839-4BFF-9EC7-673BD8FEBD87}">
  <ds:schemaRefs>
    <ds:schemaRef ds:uri="40262f94-9f35-4ac3-9a90-690165a166b7"/>
    <ds:schemaRef ds:uri="a4f35948-e619-41b3-aa29-22878b09cf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875BD71-4A33-4FB7-88CA-777C4D9E6EE5}">
  <ds:schemaRefs>
    <ds:schemaRef ds:uri="http://schemas.microsoft.com/sharepoint/v3/contenttype/forms"/>
  </ds:schemaRefs>
</ds:datastoreItem>
</file>

<file path=customXml/itemProps3.xml><?xml version="1.0" encoding="utf-8"?>
<ds:datastoreItem xmlns:ds="http://schemas.openxmlformats.org/officeDocument/2006/customXml" ds:itemID="{3049C11C-71DC-49B6-ACD8-27E3AE088D14}">
  <ds:schemaRefs>
    <ds:schemaRef ds:uri="40262f94-9f35-4ac3-9a90-690165a166b7"/>
    <ds:schemaRef ds:uri="a4f35948-e619-41b3-aa29-22878b09cf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Template>
  <TotalTime>2178</TotalTime>
  <Words>5843</Words>
  <Application>Microsoft Macintosh PowerPoint</Application>
  <PresentationFormat>Custom</PresentationFormat>
  <Paragraphs>479</Paragraphs>
  <Slides>38</Slides>
  <Notes>38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38</vt:i4>
      </vt:variant>
    </vt:vector>
  </HeadingPairs>
  <TitlesOfParts>
    <vt:vector size="45" baseType="lpstr">
      <vt:lpstr>Arial</vt:lpstr>
      <vt:lpstr>Calibri</vt:lpstr>
      <vt:lpstr>Calibri Light</vt:lpstr>
      <vt:lpstr>Century Gothic</vt:lpstr>
      <vt:lpstr>Blue atom design template</vt:lpstr>
      <vt:lpstr>1_Blue atom design template</vt:lpstr>
      <vt:lpstr>Custom Design</vt:lpstr>
      <vt:lpstr>Welcome to the  Accessibility Conference</vt:lpstr>
      <vt:lpstr>Hello from the Context Creative Accessibility Taskforce!</vt:lpstr>
      <vt:lpstr>Context Creative:  A brief introduction</vt:lpstr>
      <vt:lpstr>Quick facts</vt:lpstr>
      <vt:lpstr>Quick facts (2)</vt:lpstr>
      <vt:lpstr>What is the Accessibility Taskforce?</vt:lpstr>
      <vt:lpstr>What is the Accessibility Taskforce? (2)</vt:lpstr>
      <vt:lpstr>Our culture</vt:lpstr>
      <vt:lpstr>Our attitude to accessibility</vt:lpstr>
      <vt:lpstr>What was “accessibility” like at Context before the taskforce?</vt:lpstr>
      <vt:lpstr>What did Context Creative look like?</vt:lpstr>
      <vt:lpstr>Our approach to accessibility had gaps</vt:lpstr>
      <vt:lpstr>Envisioning a taskforce: the pitch</vt:lpstr>
      <vt:lpstr>What could a team-based approach look like?</vt:lpstr>
      <vt:lpstr>What could a team-based approach look like? (2)</vt:lpstr>
      <vt:lpstr>What worked, what didn’t</vt:lpstr>
      <vt:lpstr>Challenges</vt:lpstr>
      <vt:lpstr>Challenges - Solutions</vt:lpstr>
      <vt:lpstr>Challenges - Solutions (2)</vt:lpstr>
      <vt:lpstr>Challenges - Solutions (3)</vt:lpstr>
      <vt:lpstr>Where we are today</vt:lpstr>
      <vt:lpstr>We’ve grown!</vt:lpstr>
      <vt:lpstr>We’ve been able to apply insights to:</vt:lpstr>
      <vt:lpstr>A new lead arises – Steen!</vt:lpstr>
      <vt:lpstr>A new lead arises – Steen! (2)</vt:lpstr>
      <vt:lpstr>Taskforce as accessibility hub - benefits</vt:lpstr>
      <vt:lpstr>Taskforce as accessibility hub - benefits (2)</vt:lpstr>
      <vt:lpstr>Tools we use</vt:lpstr>
      <vt:lpstr>Tools we use (2)</vt:lpstr>
      <vt:lpstr>Tools we use (3)</vt:lpstr>
      <vt:lpstr>Where we started vs. now</vt:lpstr>
      <vt:lpstr>Where we started vs. now (2)</vt:lpstr>
      <vt:lpstr>Where we started vs. now (3)</vt:lpstr>
      <vt:lpstr>Where we started vs. now (4)</vt:lpstr>
      <vt:lpstr>Start small, adjust as needed</vt:lpstr>
      <vt:lpstr>Start small, adjust as needed (2)</vt:lpstr>
      <vt:lpstr>Start small, adjust as needed (3)</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University of Guelph Accessibility Conference</dc:title>
  <dc:creator>Shara Inotay</dc:creator>
  <cp:lastModifiedBy>Heather Holliday</cp:lastModifiedBy>
  <cp:revision>99</cp:revision>
  <dcterms:created xsi:type="dcterms:W3CDTF">2021-04-30T18:26:02Z</dcterms:created>
  <dcterms:modified xsi:type="dcterms:W3CDTF">2022-05-24T15:15:16Z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74069000</vt:r8>
  </property>
  <property fmtid="{D5CDD505-2E9C-101B-9397-08002B2CF9AE}" pid="3" name="HiddenCategoryTags">
    <vt:lpwstr/>
  </property>
  <property fmtid="{D5CDD505-2E9C-101B-9397-08002B2CF9AE}" pid="4" name="InternalTags">
    <vt:lpwstr/>
  </property>
  <property fmtid="{D5CDD505-2E9C-101B-9397-08002B2CF9AE}" pid="5" name="CategoryTags">
    <vt:lpwstr/>
  </property>
  <property fmtid="{D5CDD505-2E9C-101B-9397-08002B2CF9AE}" pid="6" name="Applications">
    <vt:lpwstr/>
  </property>
  <property fmtid="{D5CDD505-2E9C-101B-9397-08002B2CF9AE}" pid="7" name="CampaignTags">
    <vt:lpwstr/>
  </property>
  <property fmtid="{D5CDD505-2E9C-101B-9397-08002B2CF9AE}" pid="8" name="ScenarioTags">
    <vt:lpwstr/>
  </property>
  <property fmtid="{D5CDD505-2E9C-101B-9397-08002B2CF9AE}" pid="9" name="ContentTypeId">
    <vt:lpwstr>0x010100AA3F7D94069FF64A86F7DFF56D60E3BE</vt:lpwstr>
  </property>
  <property fmtid="{D5CDD505-2E9C-101B-9397-08002B2CF9AE}" pid="10" name="FeatureTags">
    <vt:lpwstr/>
  </property>
  <property fmtid="{D5CDD505-2E9C-101B-9397-08002B2CF9AE}" pid="11" name="LocalizationTags">
    <vt:lpwstr/>
  </property>
</Properties>
</file>